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D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50" d="100"/>
          <a:sy n="150" d="100"/>
        </p:scale>
        <p:origin x="-78" y="2700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23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CE706-11EA-400A-BA68-0033FB46311E}" type="datetimeFigureOut">
              <a:rPr lang="it-IT" smtClean="0"/>
              <a:pPr/>
              <a:t>27/01/2019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0D21B-EB98-4DAF-9E51-015C1E2EA1A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1485" y="-31027"/>
            <a:ext cx="4321028" cy="1126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025" y="1444992"/>
            <a:ext cx="8997950" cy="3958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8811" y="885490"/>
            <a:ext cx="7574280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3500" spc="-10" dirty="0" smtClean="0">
                <a:solidFill>
                  <a:srgbClr val="A5A5A5"/>
                </a:solidFill>
              </a:rPr>
              <a:t>DIS</a:t>
            </a:r>
            <a:r>
              <a:rPr sz="13500" spc="-10" smtClean="0">
                <a:solidFill>
                  <a:srgbClr val="A5A5A5"/>
                </a:solidFill>
              </a:rPr>
              <a:t>ARMO  </a:t>
            </a:r>
            <a:r>
              <a:rPr sz="13500" spc="-10" dirty="0">
                <a:solidFill>
                  <a:srgbClr val="A5A5A5"/>
                </a:solidFill>
              </a:rPr>
              <a:t>NUCLEARE</a:t>
            </a:r>
            <a:endParaRPr sz="13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5" y="0"/>
            <a:ext cx="8988425" cy="6378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300"/>
              </a:lnSpc>
              <a:spcBef>
                <a:spcPts val="100"/>
              </a:spcBef>
            </a:pPr>
            <a:r>
              <a:rPr sz="1600" spc="-5" dirty="0">
                <a:solidFill>
                  <a:srgbClr val="FF0000"/>
                </a:solidFill>
                <a:cs typeface="Calibri"/>
              </a:rPr>
              <a:t>Uno dei temi più discussi in questi </a:t>
            </a:r>
            <a:r>
              <a:rPr sz="1600" dirty="0">
                <a:solidFill>
                  <a:srgbClr val="FF0000"/>
                </a:solidFill>
                <a:cs typeface="Calibri"/>
              </a:rPr>
              <a:t>anni è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il “Global Warming”, riscaldamento globale, ovverosia  l’innalzamento della temperatura media </a:t>
            </a:r>
            <a:r>
              <a:rPr sz="1600" dirty="0">
                <a:solidFill>
                  <a:srgbClr val="FF0000"/>
                </a:solidFill>
                <a:cs typeface="Calibri"/>
              </a:rPr>
              <a:t>atmosferica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negli ultimi decenni. Le cause principali sono il  disboscamento </a:t>
            </a:r>
            <a:r>
              <a:rPr sz="1600" dirty="0">
                <a:solidFill>
                  <a:srgbClr val="FF0000"/>
                </a:solidFill>
                <a:cs typeface="Calibri"/>
              </a:rPr>
              <a:t>e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la produzione di gas </a:t>
            </a:r>
            <a:r>
              <a:rPr sz="1600" dirty="0">
                <a:solidFill>
                  <a:srgbClr val="FF0000"/>
                </a:solidFill>
                <a:cs typeface="Calibri"/>
              </a:rPr>
              <a:t>a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effetto serra. L’effetto serra </a:t>
            </a:r>
            <a:r>
              <a:rPr sz="1600" dirty="0">
                <a:solidFill>
                  <a:srgbClr val="FF0000"/>
                </a:solidFill>
                <a:cs typeface="Calibri"/>
              </a:rPr>
              <a:t>è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un fenomeno naturale, ma  inquinando, si intensifica </a:t>
            </a:r>
            <a:r>
              <a:rPr sz="1600" dirty="0">
                <a:solidFill>
                  <a:srgbClr val="FF0000"/>
                </a:solidFill>
                <a:cs typeface="Calibri"/>
              </a:rPr>
              <a:t>e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causa l’innalzamento delle temperature. Le Nazioni, che hanno partecipato </a:t>
            </a:r>
            <a:r>
              <a:rPr sz="1600" dirty="0">
                <a:solidFill>
                  <a:srgbClr val="FF0000"/>
                </a:solidFill>
                <a:cs typeface="Calibri"/>
              </a:rPr>
              <a:t>alla 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COP24, si sono prefissate di non registrare, fino </a:t>
            </a:r>
            <a:r>
              <a:rPr sz="1600" dirty="0">
                <a:solidFill>
                  <a:srgbClr val="FF0000"/>
                </a:solidFill>
                <a:cs typeface="Calibri"/>
              </a:rPr>
              <a:t>al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2050, un </a:t>
            </a:r>
            <a:r>
              <a:rPr sz="1600" dirty="0">
                <a:solidFill>
                  <a:srgbClr val="FF0000"/>
                </a:solidFill>
                <a:cs typeface="Calibri"/>
              </a:rPr>
              <a:t>aumento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delle temperature di 1,5°C/3°C. </a:t>
            </a:r>
            <a:r>
              <a:rPr sz="1600" dirty="0">
                <a:solidFill>
                  <a:srgbClr val="FF0000"/>
                </a:solidFill>
                <a:cs typeface="Calibri"/>
              </a:rPr>
              <a:t>I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gas  serra sono emessi dalle </a:t>
            </a:r>
            <a:r>
              <a:rPr sz="1600" dirty="0">
                <a:solidFill>
                  <a:srgbClr val="FF0000"/>
                </a:solidFill>
                <a:cs typeface="Calibri"/>
              </a:rPr>
              <a:t>automobili e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dalle industrie. L’industria militare </a:t>
            </a:r>
            <a:r>
              <a:rPr sz="1600" dirty="0">
                <a:solidFill>
                  <a:srgbClr val="FF0000"/>
                </a:solidFill>
                <a:cs typeface="Calibri"/>
              </a:rPr>
              <a:t>è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sempre più florida. Le industrie  militari creano sia </a:t>
            </a:r>
            <a:r>
              <a:rPr sz="1600" dirty="0">
                <a:solidFill>
                  <a:srgbClr val="FF0000"/>
                </a:solidFill>
                <a:cs typeface="Calibri"/>
              </a:rPr>
              <a:t>armi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tradizionali, sia </a:t>
            </a:r>
            <a:r>
              <a:rPr sz="1600" dirty="0">
                <a:solidFill>
                  <a:srgbClr val="FF0000"/>
                </a:solidFill>
                <a:cs typeface="Calibri"/>
              </a:rPr>
              <a:t>armi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nucleari. L’energia nucleare prende </a:t>
            </a:r>
            <a:r>
              <a:rPr sz="1600" dirty="0">
                <a:solidFill>
                  <a:srgbClr val="FF0000"/>
                </a:solidFill>
                <a:cs typeface="Calibri"/>
              </a:rPr>
              <a:t>avvio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intorno </a:t>
            </a:r>
            <a:r>
              <a:rPr sz="1600" dirty="0">
                <a:solidFill>
                  <a:srgbClr val="FF0000"/>
                </a:solidFill>
                <a:cs typeface="Calibri"/>
              </a:rPr>
              <a:t>alla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fine del  XIX secolo. </a:t>
            </a:r>
            <a:r>
              <a:rPr lang="it-IT" sz="1600" spc="-5" dirty="0" smtClean="0">
                <a:solidFill>
                  <a:srgbClr val="FF0000"/>
                </a:solidFill>
                <a:cs typeface="Calibri"/>
              </a:rPr>
              <a:t>V</a:t>
            </a:r>
            <a:r>
              <a:rPr sz="1600" spc="-5" dirty="0" err="1" smtClean="0">
                <a:solidFill>
                  <a:srgbClr val="FF0000"/>
                </a:solidFill>
                <a:cs typeface="Calibri"/>
              </a:rPr>
              <a:t>enne</a:t>
            </a:r>
            <a:r>
              <a:rPr sz="1600" spc="-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usata, per la prima volta, per produrre </a:t>
            </a:r>
            <a:r>
              <a:rPr sz="1600" dirty="0">
                <a:solidFill>
                  <a:srgbClr val="FF0000"/>
                </a:solidFill>
                <a:cs typeface="Calibri"/>
              </a:rPr>
              <a:t>armi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belliche super distruttive.  Le prime bombe </a:t>
            </a:r>
            <a:r>
              <a:rPr sz="1600" dirty="0">
                <a:solidFill>
                  <a:srgbClr val="FF0000"/>
                </a:solidFill>
                <a:cs typeface="Calibri"/>
              </a:rPr>
              <a:t>atomiche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(Little Boy </a:t>
            </a:r>
            <a:r>
              <a:rPr sz="1600" dirty="0">
                <a:solidFill>
                  <a:srgbClr val="FF0000"/>
                </a:solidFill>
                <a:cs typeface="Calibri"/>
              </a:rPr>
              <a:t>e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Fat Man) vennero sganciate rispettivamente il </a:t>
            </a:r>
            <a:r>
              <a:rPr sz="1600" dirty="0">
                <a:solidFill>
                  <a:srgbClr val="FF0000"/>
                </a:solidFill>
                <a:cs typeface="Calibri"/>
              </a:rPr>
              <a:t>6 e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il </a:t>
            </a:r>
            <a:r>
              <a:rPr sz="1600" dirty="0">
                <a:solidFill>
                  <a:srgbClr val="FF0000"/>
                </a:solidFill>
                <a:cs typeface="Calibri"/>
              </a:rPr>
              <a:t>9 agosto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1945 su  Hiroshima </a:t>
            </a:r>
            <a:r>
              <a:rPr sz="1600" dirty="0">
                <a:solidFill>
                  <a:srgbClr val="FF0000"/>
                </a:solidFill>
                <a:cs typeface="Calibri"/>
              </a:rPr>
              <a:t>e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Nagasaki. Solo nella seconda metà del secolo scorso si inizia </a:t>
            </a:r>
            <a:r>
              <a:rPr sz="1600" dirty="0">
                <a:solidFill>
                  <a:srgbClr val="FF0000"/>
                </a:solidFill>
                <a:cs typeface="Calibri"/>
              </a:rPr>
              <a:t>a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sfruttare l’energia nucleare </a:t>
            </a:r>
            <a:r>
              <a:rPr sz="1600" dirty="0">
                <a:solidFill>
                  <a:srgbClr val="FF0000"/>
                </a:solidFill>
                <a:cs typeface="Calibri"/>
              </a:rPr>
              <a:t>a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fini  civili per produrre energia elettrica. Oggigiorno l’utilizzo dell’energia nucleare </a:t>
            </a:r>
            <a:r>
              <a:rPr sz="1600" dirty="0">
                <a:solidFill>
                  <a:srgbClr val="FF0000"/>
                </a:solidFill>
                <a:cs typeface="Calibri"/>
              </a:rPr>
              <a:t>è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duplice, ma cresce  l’interesse per il raggiungimento di precisi obiettivi militari. In molti si battono contro le </a:t>
            </a:r>
            <a:r>
              <a:rPr sz="1600" dirty="0">
                <a:solidFill>
                  <a:srgbClr val="FF0000"/>
                </a:solidFill>
                <a:cs typeface="Calibri"/>
              </a:rPr>
              <a:t>armi,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specie </a:t>
            </a:r>
            <a:r>
              <a:rPr sz="1600" spc="-5" dirty="0" err="1" smtClean="0">
                <a:solidFill>
                  <a:srgbClr val="FF0000"/>
                </a:solidFill>
                <a:cs typeface="Calibri"/>
              </a:rPr>
              <a:t>quelle</a:t>
            </a:r>
            <a:r>
              <a:rPr lang="it-IT" sz="1600" spc="-5" dirty="0">
                <a:solidFill>
                  <a:srgbClr val="FF0000"/>
                </a:solidFill>
                <a:cs typeface="Calibri"/>
              </a:rPr>
              <a:t> </a:t>
            </a:r>
            <a:r>
              <a:rPr sz="1600" spc="-5" dirty="0" err="1" smtClean="0">
                <a:solidFill>
                  <a:srgbClr val="FF0000"/>
                </a:solidFill>
                <a:cs typeface="Calibri"/>
              </a:rPr>
              <a:t>nucleari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. Sono nate diverse </a:t>
            </a:r>
            <a:r>
              <a:rPr sz="1600" dirty="0">
                <a:solidFill>
                  <a:srgbClr val="FF0000"/>
                </a:solidFill>
                <a:cs typeface="Calibri"/>
              </a:rPr>
              <a:t>associazioni,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tra le quali il WILPF (Women International League for Peace </a:t>
            </a:r>
            <a:r>
              <a:rPr sz="1600" dirty="0">
                <a:solidFill>
                  <a:srgbClr val="FF0000"/>
                </a:solidFill>
                <a:cs typeface="Calibri"/>
              </a:rPr>
              <a:t>and 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Freedom) </a:t>
            </a:r>
            <a:r>
              <a:rPr sz="1600" dirty="0">
                <a:solidFill>
                  <a:srgbClr val="FF0000"/>
                </a:solidFill>
                <a:cs typeface="Calibri"/>
              </a:rPr>
              <a:t>e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l’ICAN (InternationalCampaign to Abolish Nuclear). La Lega Internazionale Donne per la Pace </a:t>
            </a:r>
            <a:r>
              <a:rPr sz="1600" dirty="0">
                <a:solidFill>
                  <a:srgbClr val="FF0000"/>
                </a:solidFill>
                <a:cs typeface="Calibri"/>
              </a:rPr>
              <a:t>e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la  Libertà (WILPF) nasce nel 1915 con l’intento di promuovere il disarmo nucleare </a:t>
            </a:r>
            <a:r>
              <a:rPr sz="1600" dirty="0">
                <a:solidFill>
                  <a:srgbClr val="FF0000"/>
                </a:solidFill>
                <a:cs typeface="Calibri"/>
              </a:rPr>
              <a:t>e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totale. Il gruppo ICAN  (Campagna</a:t>
            </a:r>
            <a:r>
              <a:rPr sz="1600" spc="30" dirty="0">
                <a:solidFill>
                  <a:srgbClr val="FF0000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Internazionale</a:t>
            </a:r>
            <a:r>
              <a:rPr sz="1600" spc="30" dirty="0">
                <a:solidFill>
                  <a:srgbClr val="FF0000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per</a:t>
            </a:r>
            <a:r>
              <a:rPr sz="1600" spc="35" dirty="0">
                <a:solidFill>
                  <a:srgbClr val="FF0000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l’Abolizione</a:t>
            </a:r>
            <a:r>
              <a:rPr sz="1600" spc="30" dirty="0">
                <a:solidFill>
                  <a:srgbClr val="FF0000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del</a:t>
            </a:r>
            <a:r>
              <a:rPr sz="1600" spc="35" dirty="0">
                <a:solidFill>
                  <a:srgbClr val="FF0000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Nucleare)</a:t>
            </a:r>
            <a:r>
              <a:rPr sz="1600" spc="30" dirty="0">
                <a:solidFill>
                  <a:srgbClr val="FF0000"/>
                </a:solidFill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cs typeface="Calibri"/>
              </a:rPr>
              <a:t>è</a:t>
            </a:r>
            <a:r>
              <a:rPr sz="1600" spc="30" dirty="0">
                <a:solidFill>
                  <a:srgbClr val="FF0000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una</a:t>
            </a:r>
            <a:r>
              <a:rPr sz="1600" spc="35" dirty="0">
                <a:solidFill>
                  <a:srgbClr val="FF0000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coalizione</a:t>
            </a:r>
            <a:r>
              <a:rPr sz="1600" spc="30" dirty="0">
                <a:solidFill>
                  <a:srgbClr val="FF0000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civile</a:t>
            </a:r>
            <a:r>
              <a:rPr sz="1600" spc="35" dirty="0">
                <a:solidFill>
                  <a:srgbClr val="FF0000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nata</a:t>
            </a:r>
            <a:r>
              <a:rPr sz="1600" spc="30" dirty="0">
                <a:solidFill>
                  <a:srgbClr val="FF0000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in</a:t>
            </a:r>
            <a:r>
              <a:rPr sz="1600" spc="35" dirty="0">
                <a:solidFill>
                  <a:srgbClr val="FF0000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Australia</a:t>
            </a:r>
            <a:r>
              <a:rPr sz="1600" spc="30" dirty="0">
                <a:solidFill>
                  <a:srgbClr val="FF0000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(</a:t>
            </a:r>
            <a:r>
              <a:rPr sz="1600" spc="-5" dirty="0" smtClean="0">
                <a:solidFill>
                  <a:srgbClr val="FF0000"/>
                </a:solidFill>
                <a:cs typeface="Calibri"/>
              </a:rPr>
              <a:t>Melbourne</a:t>
            </a:r>
            <a:r>
              <a:rPr lang="it-IT" sz="1600" spc="-5" dirty="0">
                <a:solidFill>
                  <a:srgbClr val="FF0000"/>
                </a:solidFill>
                <a:cs typeface="Calibri"/>
              </a:rPr>
              <a:t> </a:t>
            </a:r>
            <a:r>
              <a:rPr sz="1600" dirty="0" smtClean="0">
                <a:solidFill>
                  <a:srgbClr val="FF0000"/>
                </a:solidFill>
                <a:cs typeface="Calibri"/>
              </a:rPr>
              <a:t>–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2007) per ostacolare la proliferazione </a:t>
            </a:r>
            <a:r>
              <a:rPr sz="1600" dirty="0">
                <a:solidFill>
                  <a:srgbClr val="FF0000"/>
                </a:solidFill>
                <a:cs typeface="Calibri"/>
              </a:rPr>
              <a:t>e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l’uso delle </a:t>
            </a:r>
            <a:r>
              <a:rPr sz="1600" dirty="0">
                <a:solidFill>
                  <a:srgbClr val="FF0000"/>
                </a:solidFill>
                <a:cs typeface="Calibri"/>
              </a:rPr>
              <a:t>armi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nucleari </a:t>
            </a:r>
            <a:r>
              <a:rPr sz="1600" dirty="0">
                <a:solidFill>
                  <a:srgbClr val="FF0000"/>
                </a:solidFill>
                <a:cs typeface="Calibri"/>
              </a:rPr>
              <a:t>e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non. All’ICAN </a:t>
            </a:r>
            <a:r>
              <a:rPr sz="1600" dirty="0">
                <a:solidFill>
                  <a:srgbClr val="FF0000"/>
                </a:solidFill>
                <a:cs typeface="Calibri"/>
              </a:rPr>
              <a:t>è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stato consegnato il  Nobel per la pace 2017, per l’impegno rivolto </a:t>
            </a:r>
            <a:r>
              <a:rPr sz="1600" dirty="0">
                <a:solidFill>
                  <a:srgbClr val="FF0000"/>
                </a:solidFill>
                <a:cs typeface="Calibri"/>
              </a:rPr>
              <a:t>ai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temi trattati riguardanti l’abolizione delle </a:t>
            </a:r>
            <a:r>
              <a:rPr sz="1600" dirty="0">
                <a:solidFill>
                  <a:srgbClr val="FF0000"/>
                </a:solidFill>
                <a:cs typeface="Calibri"/>
              </a:rPr>
              <a:t>armi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nucleari. Il </a:t>
            </a:r>
            <a:r>
              <a:rPr sz="1600" dirty="0">
                <a:solidFill>
                  <a:srgbClr val="FF0000"/>
                </a:solidFill>
                <a:cs typeface="Calibri"/>
              </a:rPr>
              <a:t>7 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luglio 2017, inoltre, l’ICAN presenta </a:t>
            </a:r>
            <a:r>
              <a:rPr sz="1600" dirty="0">
                <a:solidFill>
                  <a:srgbClr val="FF0000"/>
                </a:solidFill>
                <a:cs typeface="Calibri"/>
              </a:rPr>
              <a:t>all’ONU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il TPAN, il Trattato Proibizione Armi Nucleari, </a:t>
            </a:r>
            <a:r>
              <a:rPr sz="1600" dirty="0">
                <a:solidFill>
                  <a:srgbClr val="FF0000"/>
                </a:solidFill>
                <a:cs typeface="Calibri"/>
              </a:rPr>
              <a:t>attualmente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in  </a:t>
            </a:r>
            <a:r>
              <a:rPr sz="1600" dirty="0">
                <a:solidFill>
                  <a:srgbClr val="FF0000"/>
                </a:solidFill>
                <a:cs typeface="Calibri"/>
              </a:rPr>
              <a:t>attesa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della ratifica di 50 Paesi, per entrare in vigore. Le centrali nucleari non solo producono molta energia,  sempre più indispensabile per il nostro stile di vita, ma producono </a:t>
            </a:r>
            <a:r>
              <a:rPr sz="1600" dirty="0">
                <a:solidFill>
                  <a:srgbClr val="FF0000"/>
                </a:solidFill>
                <a:cs typeface="Calibri"/>
              </a:rPr>
              <a:t>anche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scorie dannose per la nostra salute</a:t>
            </a:r>
            <a:r>
              <a:rPr sz="1600" spc="-5" dirty="0" smtClean="0">
                <a:solidFill>
                  <a:srgbClr val="FF0000"/>
                </a:solidFill>
                <a:cs typeface="Calibri"/>
              </a:rPr>
              <a:t>.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Gli </a:t>
            </a:r>
            <a:r>
              <a:rPr sz="1600" dirty="0">
                <a:solidFill>
                  <a:srgbClr val="FF0000"/>
                </a:solidFill>
                <a:cs typeface="Calibri"/>
              </a:rPr>
              <a:t>attivisti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propongono, pertanto, l’uso delle energie rinnovabili </a:t>
            </a:r>
            <a:r>
              <a:rPr sz="1600" dirty="0">
                <a:solidFill>
                  <a:srgbClr val="FF0000"/>
                </a:solidFill>
                <a:cs typeface="Calibri"/>
              </a:rPr>
              <a:t>e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l’eliminazione delle </a:t>
            </a:r>
            <a:r>
              <a:rPr sz="1600" dirty="0">
                <a:solidFill>
                  <a:srgbClr val="FF0000"/>
                </a:solidFill>
                <a:cs typeface="Calibri"/>
              </a:rPr>
              <a:t>armi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per garantire </a:t>
            </a:r>
            <a:r>
              <a:rPr sz="1600" dirty="0">
                <a:solidFill>
                  <a:srgbClr val="FF0000"/>
                </a:solidFill>
                <a:cs typeface="Calibri"/>
              </a:rPr>
              <a:t>alle 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generazioni future un mondo non violento, ecologico </a:t>
            </a:r>
            <a:r>
              <a:rPr sz="1600" dirty="0">
                <a:solidFill>
                  <a:srgbClr val="FF0000"/>
                </a:solidFill>
                <a:cs typeface="Calibri"/>
              </a:rPr>
              <a:t>e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quindi</a:t>
            </a:r>
            <a:r>
              <a:rPr sz="1600" spc="-20" dirty="0">
                <a:solidFill>
                  <a:srgbClr val="FF0000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cs typeface="Calibri"/>
              </a:rPr>
              <a:t>migliore.</a:t>
            </a:r>
            <a:endParaRPr sz="1600" dirty="0">
              <a:solidFill>
                <a:srgbClr val="FF0000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7850" y="387482"/>
            <a:ext cx="4155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Arial"/>
                <a:cs typeface="Arial"/>
              </a:rPr>
              <a:t>RISCALDAMENTO</a:t>
            </a:r>
            <a:r>
              <a:rPr sz="2400" b="0" spc="-80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GLOBALE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550" y="956088"/>
            <a:ext cx="151320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Arial"/>
                <a:cs typeface="Arial"/>
              </a:rPr>
              <a:t>Disboscamento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62925" y="963288"/>
            <a:ext cx="181165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Arial"/>
                <a:cs typeface="Arial"/>
              </a:rPr>
              <a:t>Gas </a:t>
            </a:r>
            <a:r>
              <a:rPr sz="1700" dirty="0">
                <a:latin typeface="Arial"/>
                <a:cs typeface="Arial"/>
              </a:rPr>
              <a:t>a </a:t>
            </a:r>
            <a:r>
              <a:rPr sz="1700" spc="-5" dirty="0">
                <a:latin typeface="Arial"/>
                <a:cs typeface="Arial"/>
              </a:rPr>
              <a:t>effetto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serra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0800" y="2286000"/>
            <a:ext cx="25146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Arial"/>
                <a:cs typeface="Arial"/>
              </a:rPr>
              <a:t>Le Nazioni della COP24 </a:t>
            </a:r>
            <a:r>
              <a:rPr sz="1500" dirty="0">
                <a:latin typeface="Arial"/>
                <a:cs typeface="Arial"/>
              </a:rPr>
              <a:t>si  sono </a:t>
            </a:r>
            <a:r>
              <a:rPr sz="1500" spc="-5" dirty="0">
                <a:latin typeface="Arial"/>
                <a:cs typeface="Arial"/>
              </a:rPr>
              <a:t>prefissate di non  </a:t>
            </a:r>
            <a:r>
              <a:rPr sz="1500" dirty="0">
                <a:latin typeface="Arial"/>
                <a:cs typeface="Arial"/>
              </a:rPr>
              <a:t>registrare </a:t>
            </a:r>
            <a:r>
              <a:rPr sz="1500" spc="-5" dirty="0">
                <a:latin typeface="Arial"/>
                <a:cs typeface="Arial"/>
              </a:rPr>
              <a:t>un aumento di</a:t>
            </a:r>
            <a:r>
              <a:rPr sz="1500" spc="-9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2°C.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61666" y="1989806"/>
            <a:ext cx="5356225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85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Effetto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serra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</a:pPr>
            <a:r>
              <a:rPr sz="1800" spc="-5" dirty="0">
                <a:latin typeface="Arial"/>
                <a:cs typeface="Arial"/>
              </a:rPr>
              <a:t>INDUSTRIE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MACCHINE</a:t>
            </a:r>
            <a:endParaRPr sz="1800">
              <a:latin typeface="Arial"/>
              <a:cs typeface="Arial"/>
            </a:endParaRPr>
          </a:p>
        </p:txBody>
      </p:sp>
      <p:cxnSp>
        <p:nvCxnSpPr>
          <p:cNvPr id="28" name="Connettore 2 27"/>
          <p:cNvCxnSpPr/>
          <p:nvPr/>
        </p:nvCxnSpPr>
        <p:spPr>
          <a:xfrm rot="10800000" flipV="1">
            <a:off x="4343400" y="1295400"/>
            <a:ext cx="2438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stCxn id="10" idx="2"/>
          </p:cNvCxnSpPr>
          <p:nvPr/>
        </p:nvCxnSpPr>
        <p:spPr>
          <a:xfrm rot="16200000" flipH="1">
            <a:off x="7441961" y="1574559"/>
            <a:ext cx="657232" cy="3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stCxn id="2" idx="2"/>
          </p:cNvCxnSpPr>
          <p:nvPr/>
        </p:nvCxnSpPr>
        <p:spPr>
          <a:xfrm rot="5400000">
            <a:off x="2765006" y="-233764"/>
            <a:ext cx="288158" cy="2312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stCxn id="2" idx="2"/>
            <a:endCxn id="10" idx="1"/>
          </p:cNvCxnSpPr>
          <p:nvPr/>
        </p:nvCxnSpPr>
        <p:spPr>
          <a:xfrm rot="16200000" flipH="1">
            <a:off x="5300804" y="-456593"/>
            <a:ext cx="326886" cy="2797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4 47"/>
          <p:cNvCxnSpPr>
            <a:stCxn id="10" idx="3"/>
          </p:cNvCxnSpPr>
          <p:nvPr/>
        </p:nvCxnSpPr>
        <p:spPr>
          <a:xfrm flipH="1" flipV="1">
            <a:off x="6324600" y="533400"/>
            <a:ext cx="2349980" cy="572128"/>
          </a:xfrm>
          <a:prstGeom prst="bentConnector3">
            <a:avLst>
              <a:gd name="adj1" fmla="val -972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1676400" y="21336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   Tra le </a:t>
            </a:r>
            <a:r>
              <a:rPr lang="it-IT" sz="1400" dirty="0" smtClean="0"/>
              <a:t>quali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609600" y="3429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L’INDUSTRIA</a:t>
            </a:r>
            <a:r>
              <a:rPr lang="en-GB" dirty="0" smtClean="0"/>
              <a:t> MILITARE (€80 </a:t>
            </a:r>
            <a:r>
              <a:rPr lang="it-IT" dirty="0" smtClean="0"/>
              <a:t>miliardi</a:t>
            </a:r>
            <a:r>
              <a:rPr lang="en-GB" dirty="0" smtClean="0"/>
              <a:t> annui) </a:t>
            </a:r>
            <a:endParaRPr lang="en-GB" dirty="0"/>
          </a:p>
        </p:txBody>
      </p:sp>
      <p:cxnSp>
        <p:nvCxnSpPr>
          <p:cNvPr id="54" name="Connettore 1 53"/>
          <p:cNvCxnSpPr/>
          <p:nvPr/>
        </p:nvCxnSpPr>
        <p:spPr>
          <a:xfrm rot="10800000">
            <a:off x="1752600" y="23622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 rot="5400000">
            <a:off x="1295400" y="2819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/>
          <p:cNvCxnSpPr>
            <a:stCxn id="50" idx="3"/>
            <a:endCxn id="62" idx="1"/>
          </p:cNvCxnSpPr>
          <p:nvPr/>
        </p:nvCxnSpPr>
        <p:spPr>
          <a:xfrm flipV="1">
            <a:off x="4876800" y="3599766"/>
            <a:ext cx="1295400" cy="1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/>
          <p:cNvSpPr txBox="1"/>
          <p:nvPr/>
        </p:nvSpPr>
        <p:spPr>
          <a:xfrm>
            <a:off x="6172200" y="3276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- Armi tradizionali;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4" name="CasellaDiTesto 63"/>
          <p:cNvSpPr txBox="1"/>
          <p:nvPr/>
        </p:nvSpPr>
        <p:spPr>
          <a:xfrm>
            <a:off x="4953000" y="3352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Che produce</a:t>
            </a:r>
            <a:endParaRPr lang="it-IT" sz="1400" dirty="0"/>
          </a:p>
        </p:txBody>
      </p:sp>
      <p:sp>
        <p:nvSpPr>
          <p:cNvPr id="89" name="Ovale 88"/>
          <p:cNvSpPr/>
          <p:nvPr/>
        </p:nvSpPr>
        <p:spPr>
          <a:xfrm>
            <a:off x="6248400" y="3581400"/>
            <a:ext cx="1752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CasellaDiTesto 89"/>
          <p:cNvSpPr txBox="1"/>
          <p:nvPr/>
        </p:nvSpPr>
        <p:spPr>
          <a:xfrm>
            <a:off x="6248400" y="3657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- Armi NUCLEARI.</a:t>
            </a:r>
            <a:endParaRPr lang="it-IT" dirty="0"/>
          </a:p>
        </p:txBody>
      </p:sp>
      <p:cxnSp>
        <p:nvCxnSpPr>
          <p:cNvPr id="95" name="Connettore 2 94"/>
          <p:cNvCxnSpPr>
            <a:stCxn id="89" idx="4"/>
          </p:cNvCxnSpPr>
          <p:nvPr/>
        </p:nvCxnSpPr>
        <p:spPr>
          <a:xfrm rot="5400000">
            <a:off x="6972300" y="4267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sellaDiTesto 97"/>
          <p:cNvSpPr txBox="1"/>
          <p:nvPr/>
        </p:nvSpPr>
        <p:spPr>
          <a:xfrm>
            <a:off x="5410200" y="4419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Pericolose per l’uomo e la natura.</a:t>
            </a:r>
            <a:endParaRPr lang="it-IT" dirty="0"/>
          </a:p>
        </p:txBody>
      </p:sp>
      <p:sp>
        <p:nvSpPr>
          <p:cNvPr id="106" name="CasellaDiTesto 105"/>
          <p:cNvSpPr txBox="1"/>
          <p:nvPr/>
        </p:nvSpPr>
        <p:spPr>
          <a:xfrm>
            <a:off x="990600" y="4038600"/>
            <a:ext cx="3429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Nascono, contro le </a:t>
            </a:r>
            <a:r>
              <a:rPr lang="it-IT" sz="1600" dirty="0" smtClean="0"/>
              <a:t>ARMI NUCLEARI</a:t>
            </a:r>
            <a:r>
              <a:rPr lang="it-IT" dirty="0" smtClean="0"/>
              <a:t>,    diverse associazioni.</a:t>
            </a:r>
          </a:p>
        </p:txBody>
      </p:sp>
      <p:cxnSp>
        <p:nvCxnSpPr>
          <p:cNvPr id="109" name="Connettore 2 108"/>
          <p:cNvCxnSpPr/>
          <p:nvPr/>
        </p:nvCxnSpPr>
        <p:spPr>
          <a:xfrm rot="5400000">
            <a:off x="1489566" y="4225418"/>
            <a:ext cx="316468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2 110"/>
          <p:cNvCxnSpPr/>
          <p:nvPr/>
        </p:nvCxnSpPr>
        <p:spPr>
          <a:xfrm>
            <a:off x="2285984" y="4714884"/>
            <a:ext cx="1295400" cy="316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CasellaDiTesto 120"/>
          <p:cNvSpPr txBox="1"/>
          <p:nvPr/>
        </p:nvSpPr>
        <p:spPr>
          <a:xfrm>
            <a:off x="152400" y="50292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WILPF</a:t>
            </a:r>
          </a:p>
          <a:p>
            <a:r>
              <a:rPr lang="it-IT" sz="1500" dirty="0" smtClean="0"/>
              <a:t>(Women International League </a:t>
            </a:r>
            <a:r>
              <a:rPr lang="it-IT" sz="1500" dirty="0" err="1" smtClean="0"/>
              <a:t>for</a:t>
            </a:r>
            <a:r>
              <a:rPr lang="it-IT" sz="1500" dirty="0" smtClean="0"/>
              <a:t> </a:t>
            </a:r>
            <a:r>
              <a:rPr lang="it-IT" sz="1500" dirty="0" err="1" smtClean="0"/>
              <a:t>Peace</a:t>
            </a:r>
            <a:r>
              <a:rPr lang="it-IT" sz="1500" dirty="0" smtClean="0"/>
              <a:t> and </a:t>
            </a:r>
            <a:r>
              <a:rPr lang="it-IT" sz="1500" dirty="0" err="1" smtClean="0"/>
              <a:t>Freedom</a:t>
            </a:r>
            <a:r>
              <a:rPr lang="it-IT" sz="1500" dirty="0" smtClean="0"/>
              <a:t>)</a:t>
            </a:r>
            <a:endParaRPr lang="it-IT" sz="1500" dirty="0"/>
          </a:p>
        </p:txBody>
      </p:sp>
      <p:sp>
        <p:nvSpPr>
          <p:cNvPr id="122" name="CasellaDiTesto 121"/>
          <p:cNvSpPr txBox="1"/>
          <p:nvPr/>
        </p:nvSpPr>
        <p:spPr>
          <a:xfrm>
            <a:off x="1857356" y="471488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Tra cui</a:t>
            </a:r>
            <a:endParaRPr lang="it-IT" sz="1400" dirty="0"/>
          </a:p>
        </p:txBody>
      </p:sp>
      <p:sp>
        <p:nvSpPr>
          <p:cNvPr id="123" name="CasellaDiTesto 122"/>
          <p:cNvSpPr txBox="1"/>
          <p:nvPr/>
        </p:nvSpPr>
        <p:spPr>
          <a:xfrm>
            <a:off x="3048000" y="50292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ICAN (Io Posso)</a:t>
            </a:r>
          </a:p>
          <a:p>
            <a:r>
              <a:rPr lang="it-IT" sz="1500" dirty="0" smtClean="0"/>
              <a:t>(</a:t>
            </a:r>
            <a:r>
              <a:rPr lang="en-US" sz="1500" spc="-5" dirty="0">
                <a:cs typeface="Calibri"/>
              </a:rPr>
              <a:t>International Campaign to Abolish Nuclear</a:t>
            </a:r>
            <a:r>
              <a:rPr lang="it-IT" sz="1500" dirty="0" smtClean="0"/>
              <a:t>)</a:t>
            </a:r>
            <a:endParaRPr lang="it-IT" sz="1500" dirty="0"/>
          </a:p>
        </p:txBody>
      </p:sp>
      <p:cxnSp>
        <p:nvCxnSpPr>
          <p:cNvPr id="127" name="Connettore 4 126"/>
          <p:cNvCxnSpPr/>
          <p:nvPr/>
        </p:nvCxnSpPr>
        <p:spPr>
          <a:xfrm>
            <a:off x="4876800" y="5181600"/>
            <a:ext cx="7620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CasellaDiTesto 127"/>
          <p:cNvSpPr txBox="1"/>
          <p:nvPr/>
        </p:nvSpPr>
        <p:spPr>
          <a:xfrm>
            <a:off x="5715000" y="5105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sz="1600" dirty="0" smtClean="0"/>
              <a:t> 2017: Premio Nobel per la pace;</a:t>
            </a:r>
          </a:p>
          <a:p>
            <a:pPr>
              <a:buFontTx/>
              <a:buChar char="-"/>
            </a:pPr>
            <a:r>
              <a:rPr lang="it-IT" sz="1600" dirty="0"/>
              <a:t> </a:t>
            </a:r>
            <a:r>
              <a:rPr lang="it-IT" sz="1600" dirty="0" smtClean="0"/>
              <a:t>7 Luglio 2017: </a:t>
            </a:r>
            <a:r>
              <a:rPr lang="it-IT" sz="1600" dirty="0" err="1" smtClean="0"/>
              <a:t>Presentaziuone</a:t>
            </a:r>
            <a:r>
              <a:rPr lang="it-IT" sz="1600" dirty="0" smtClean="0"/>
              <a:t>             </a:t>
            </a:r>
            <a:r>
              <a:rPr lang="it-IT" sz="1600" dirty="0" err="1" smtClean="0">
                <a:solidFill>
                  <a:schemeClr val="bg1"/>
                </a:solidFill>
              </a:rPr>
              <a:t>Ai</a:t>
            </a:r>
            <a:r>
              <a:rPr lang="it-IT" sz="1600" dirty="0" err="1" smtClean="0"/>
              <a:t>TPAN</a:t>
            </a:r>
            <a:r>
              <a:rPr lang="it-IT" sz="1600" dirty="0" smtClean="0"/>
              <a:t> </a:t>
            </a:r>
            <a:r>
              <a:rPr lang="it-IT" sz="1300" dirty="0" smtClean="0"/>
              <a:t>(</a:t>
            </a:r>
            <a:r>
              <a:rPr lang="it-IT" sz="1300" spc="-5" dirty="0" smtClean="0">
                <a:cs typeface="Calibri"/>
              </a:rPr>
              <a:t>Trattato Proibizione Armi Nucleari</a:t>
            </a:r>
            <a:r>
              <a:rPr lang="it-IT" sz="1300" dirty="0" smtClean="0"/>
              <a:t>). </a:t>
            </a:r>
            <a:endParaRPr lang="it-IT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84201"/>
            <a:ext cx="2833370" cy="13093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sz="2800" spc="-5" dirty="0"/>
              <a:t>STATI CHE  POSSIEDONO LA  BOMBA</a:t>
            </a:r>
            <a:r>
              <a:rPr sz="2800" spc="-100" dirty="0"/>
              <a:t> </a:t>
            </a:r>
            <a:r>
              <a:rPr sz="2800" spc="-5" dirty="0"/>
              <a:t>NUCLEARE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3009681" y="0"/>
            <a:ext cx="6134318" cy="3571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025" y="1444992"/>
            <a:ext cx="8321675" cy="3958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Russia </a:t>
            </a:r>
            <a:r>
              <a:rPr sz="1800" spc="-5" dirty="0">
                <a:latin typeface="Calibri"/>
                <a:cs typeface="Calibri"/>
              </a:rPr>
              <a:t>circa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8500</a:t>
            </a:r>
            <a:endParaRPr sz="1800">
              <a:latin typeface="Calibri"/>
              <a:cs typeface="Calibri"/>
            </a:endParaRPr>
          </a:p>
          <a:p>
            <a:pPr marL="12700" marR="6238240">
              <a:lnSpc>
                <a:spcPct val="100699"/>
              </a:lnSpc>
            </a:pPr>
            <a:r>
              <a:rPr sz="1800" b="1" spc="-5" dirty="0">
                <a:latin typeface="Calibri"/>
                <a:cs typeface="Calibri"/>
              </a:rPr>
              <a:t>USA </a:t>
            </a:r>
            <a:r>
              <a:rPr sz="1800" spc="-5" dirty="0">
                <a:latin typeface="Calibri"/>
                <a:cs typeface="Calibri"/>
              </a:rPr>
              <a:t>circa 7.700  </a:t>
            </a:r>
            <a:r>
              <a:rPr sz="1800" b="1" spc="-5" dirty="0">
                <a:latin typeface="Calibri"/>
                <a:cs typeface="Calibri"/>
              </a:rPr>
              <a:t>Regno Unito </a:t>
            </a:r>
            <a:r>
              <a:rPr sz="1800" spc="-5" dirty="0">
                <a:latin typeface="Calibri"/>
                <a:cs typeface="Calibri"/>
              </a:rPr>
              <a:t>circa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220  </a:t>
            </a:r>
            <a:r>
              <a:rPr sz="1800" b="1" spc="-5" dirty="0">
                <a:latin typeface="Calibri"/>
                <a:cs typeface="Calibri"/>
              </a:rPr>
              <a:t>Francia </a:t>
            </a:r>
            <a:r>
              <a:rPr sz="1800" spc="-5" dirty="0">
                <a:latin typeface="Calibri"/>
                <a:cs typeface="Calibri"/>
              </a:rPr>
              <a:t>circa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b="1" spc="-5" dirty="0">
                <a:latin typeface="Calibri"/>
                <a:cs typeface="Calibri"/>
              </a:rPr>
              <a:t>Cina </a:t>
            </a:r>
            <a:r>
              <a:rPr sz="1800" spc="-5" dirty="0">
                <a:latin typeface="Calibri"/>
                <a:cs typeface="Calibri"/>
              </a:rPr>
              <a:t>circa 240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b="1" spc="-5" dirty="0">
                <a:latin typeface="Calibri"/>
                <a:cs typeface="Calibri"/>
              </a:rPr>
              <a:t>India </a:t>
            </a:r>
            <a:r>
              <a:rPr sz="1800" spc="-5" dirty="0">
                <a:latin typeface="Calibri"/>
                <a:cs typeface="Calibri"/>
              </a:rPr>
              <a:t>circa 80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b="1" spc="-5" dirty="0">
                <a:latin typeface="Calibri"/>
                <a:cs typeface="Calibri"/>
              </a:rPr>
              <a:t>Pakistan </a:t>
            </a:r>
            <a:r>
              <a:rPr sz="1800" spc="-5" dirty="0">
                <a:latin typeface="Calibri"/>
                <a:cs typeface="Calibri"/>
              </a:rPr>
              <a:t>circa 90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b="1" spc="-5" dirty="0">
                <a:latin typeface="Calibri"/>
                <a:cs typeface="Calibri"/>
              </a:rPr>
              <a:t>Corea del </a:t>
            </a:r>
            <a:r>
              <a:rPr sz="1800" b="1" spc="-5">
                <a:latin typeface="Calibri"/>
                <a:cs typeface="Calibri"/>
              </a:rPr>
              <a:t>Nord</a:t>
            </a:r>
            <a:r>
              <a:rPr sz="1800" b="1" spc="10">
                <a:latin typeface="Calibri"/>
                <a:cs typeface="Calibri"/>
              </a:rPr>
              <a:t> </a:t>
            </a:r>
            <a:r>
              <a:rPr sz="1800" smtClean="0">
                <a:latin typeface="Calibri"/>
                <a:cs typeface="Calibri"/>
              </a:rPr>
              <a:t>almeno</a:t>
            </a:r>
            <a:r>
              <a:rPr lang="it-IT" sz="1800" dirty="0" smtClean="0">
                <a:latin typeface="Calibri"/>
                <a:cs typeface="Calibri"/>
              </a:rPr>
              <a:t> 20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b="1" spc="-5" dirty="0">
                <a:latin typeface="Calibri"/>
                <a:cs typeface="Calibri"/>
              </a:rPr>
              <a:t>Israele </a:t>
            </a:r>
            <a:r>
              <a:rPr sz="1800" spc="-5" dirty="0">
                <a:latin typeface="Calibri"/>
                <a:cs typeface="Calibri"/>
              </a:rPr>
              <a:t>circa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80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297815" marR="508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Calibri"/>
                <a:cs typeface="Calibri"/>
              </a:rPr>
              <a:t>ICAN </a:t>
            </a:r>
            <a:r>
              <a:rPr sz="2000" dirty="0">
                <a:latin typeface="Calibri"/>
                <a:cs typeface="Calibri"/>
              </a:rPr>
              <a:t>( </a:t>
            </a:r>
            <a:r>
              <a:rPr sz="2000" spc="-5" dirty="0">
                <a:latin typeface="Calibri"/>
                <a:cs typeface="Calibri"/>
              </a:rPr>
              <a:t>International Campaign to Abolish Nuclear weapons </a:t>
            </a:r>
            <a:r>
              <a:rPr sz="2000" dirty="0">
                <a:latin typeface="Calibri"/>
                <a:cs typeface="Calibri"/>
              </a:rPr>
              <a:t>) è  </a:t>
            </a:r>
            <a:r>
              <a:rPr sz="2000" spc="-5" dirty="0">
                <a:latin typeface="Calibri"/>
                <a:cs typeface="Calibri"/>
              </a:rPr>
              <a:t>un’associazione che si batte per l’abolizione delle </a:t>
            </a:r>
            <a:r>
              <a:rPr sz="2000" dirty="0">
                <a:latin typeface="Calibri"/>
                <a:cs typeface="Calibri"/>
              </a:rPr>
              <a:t>armi </a:t>
            </a:r>
            <a:r>
              <a:rPr sz="2000" spc="-5" dirty="0">
                <a:latin typeface="Calibri"/>
                <a:cs typeface="Calibri"/>
              </a:rPr>
              <a:t>nucleari. Il </a:t>
            </a:r>
            <a:r>
              <a:rPr sz="2000" dirty="0">
                <a:latin typeface="Calibri"/>
                <a:cs typeface="Calibri"/>
              </a:rPr>
              <a:t>7 </a:t>
            </a:r>
            <a:r>
              <a:rPr sz="2000" spc="-5" dirty="0">
                <a:latin typeface="Calibri"/>
                <a:cs typeface="Calibri"/>
              </a:rPr>
              <a:t>luglio  2017 ha ottenuto il Premio Nobel per la pace. Lo scopo di questa </a:t>
            </a:r>
            <a:r>
              <a:rPr sz="2000" dirty="0">
                <a:latin typeface="Calibri"/>
                <a:cs typeface="Calibri"/>
              </a:rPr>
              <a:t>associazione  </a:t>
            </a:r>
            <a:r>
              <a:rPr sz="2000" spc="-5" dirty="0">
                <a:latin typeface="Calibri"/>
                <a:cs typeface="Calibri"/>
              </a:rPr>
              <a:t>non </a:t>
            </a:r>
            <a:r>
              <a:rPr sz="2000" dirty="0">
                <a:latin typeface="Calibri"/>
                <a:cs typeface="Calibri"/>
              </a:rPr>
              <a:t>è </a:t>
            </a:r>
            <a:r>
              <a:rPr sz="2000" spc="-5" dirty="0">
                <a:latin typeface="Calibri"/>
                <a:cs typeface="Calibri"/>
              </a:rPr>
              <a:t>vincere,ma convincere gli </a:t>
            </a:r>
            <a:r>
              <a:rPr sz="2000" dirty="0">
                <a:latin typeface="Calibri"/>
                <a:cs typeface="Calibri"/>
              </a:rPr>
              <a:t>altri </a:t>
            </a:r>
            <a:r>
              <a:rPr sz="2000" spc="-5" dirty="0">
                <a:latin typeface="Calibri"/>
                <a:cs typeface="Calibri"/>
              </a:rPr>
              <a:t>Stati </a:t>
            </a:r>
            <a:r>
              <a:rPr sz="2000" dirty="0">
                <a:latin typeface="Calibri"/>
                <a:cs typeface="Calibri"/>
              </a:rPr>
              <a:t>al </a:t>
            </a:r>
            <a:r>
              <a:rPr sz="2000" spc="-5" dirty="0">
                <a:latin typeface="Calibri"/>
                <a:cs typeface="Calibri"/>
              </a:rPr>
              <a:t>disarmo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nucleare.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060450" marR="5080" indent="-1048385">
              <a:lnSpc>
                <a:spcPct val="100699"/>
              </a:lnSpc>
              <a:spcBef>
                <a:spcPts val="70"/>
              </a:spcBef>
            </a:pPr>
            <a:r>
              <a:rPr spc="-5" dirty="0"/>
              <a:t>POSIZIONE</a:t>
            </a:r>
            <a:r>
              <a:rPr spc="-95" dirty="0"/>
              <a:t> </a:t>
            </a:r>
            <a:r>
              <a:rPr spc="-5" dirty="0"/>
              <a:t>CENTRALI  NUCLEARI</a:t>
            </a:r>
          </a:p>
        </p:txBody>
      </p:sp>
      <p:sp>
        <p:nvSpPr>
          <p:cNvPr id="3" name="object 3"/>
          <p:cNvSpPr/>
          <p:nvPr/>
        </p:nvSpPr>
        <p:spPr>
          <a:xfrm>
            <a:off x="142844" y="1168247"/>
            <a:ext cx="8858312" cy="5689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52400" y="5484166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B0F0"/>
                </a:solidFill>
              </a:rPr>
              <a:t>#Disarmo                           #Pace#Social</a:t>
            </a:r>
            <a:endParaRPr lang="it-IT" sz="2400" dirty="0">
              <a:solidFill>
                <a:srgbClr val="00B0F0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1447800" y="5396186"/>
            <a:ext cx="1828800" cy="637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00B0F0"/>
                </a:solidFill>
              </a:rPr>
              <a:t>#YouCan</a:t>
            </a:r>
            <a:endParaRPr lang="it-IT" sz="2400" dirty="0">
              <a:solidFill>
                <a:srgbClr val="00B0F0"/>
              </a:solidFill>
            </a:endParaRPr>
          </a:p>
        </p:txBody>
      </p:sp>
      <p:cxnSp>
        <p:nvCxnSpPr>
          <p:cNvPr id="13" name="Connettore 2 12"/>
          <p:cNvCxnSpPr>
            <a:stCxn id="9" idx="4"/>
          </p:cNvCxnSpPr>
          <p:nvPr/>
        </p:nvCxnSpPr>
        <p:spPr>
          <a:xfrm>
            <a:off x="2362200" y="6033809"/>
            <a:ext cx="0" cy="214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57200" y="6248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Your Opinion Union Can Abolish Nuclear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IL NOSTRO SPOT</a:t>
            </a:r>
            <a:endParaRPr lang="it-IT" sz="3600" dirty="0"/>
          </a:p>
        </p:txBody>
      </p:sp>
      <p:pic>
        <p:nvPicPr>
          <p:cNvPr id="17" name="WhatsApp Video 2019-01-16 at 12.33.30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6200000">
            <a:off x="2689917" y="334402"/>
            <a:ext cx="3764165" cy="533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397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645</Words>
  <Application>Microsoft Office PowerPoint</Application>
  <PresentationFormat>Presentazione su schermo (4:3)</PresentationFormat>
  <Paragraphs>38</Paragraphs>
  <Slides>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Office Theme</vt:lpstr>
      <vt:lpstr>DISARMO  NUCLEARE</vt:lpstr>
      <vt:lpstr>Diapositiva 2</vt:lpstr>
      <vt:lpstr>RISCALDAMENTO GLOBALE</vt:lpstr>
      <vt:lpstr>STATI CHE  POSSIEDONO LA  BOMBA NUCLEARE</vt:lpstr>
      <vt:lpstr>POSIZIONE CENTRALI  NUCLEARI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DISARMO  NUCLEARE</dc:title>
  <dc:creator>GIULIO</dc:creator>
  <cp:lastModifiedBy>GIULIO VOLPE</cp:lastModifiedBy>
  <cp:revision>22</cp:revision>
  <dcterms:created xsi:type="dcterms:W3CDTF">2019-01-16T16:16:21Z</dcterms:created>
  <dcterms:modified xsi:type="dcterms:W3CDTF">2019-01-27T16:39:12Z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2019-01-16T00:00:00Z</vt:filetime>
  </property>
  <property fmtid="{D5CDD505-2E9C-101B-9397-08002B2CF9AE}" pid="3" name="Creator">
    <vt:lpwstr>PDFium</vt:lpwstr>
  </property>
  <property fmtid="{D5CDD505-2E9C-101B-9397-08002B2CF9AE}" pid="4" name="LastSaved">
    <vt:filetime>2019-01-16T00:00:00Z</vt:filetime>
  </property>
</Properties>
</file>