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71" r:id="rId3"/>
    <p:sldId id="257" r:id="rId4"/>
    <p:sldId id="258" r:id="rId5"/>
    <p:sldId id="259" r:id="rId6"/>
    <p:sldId id="304" r:id="rId7"/>
    <p:sldId id="362" r:id="rId8"/>
    <p:sldId id="260" r:id="rId9"/>
    <p:sldId id="375" r:id="rId10"/>
    <p:sldId id="261" r:id="rId11"/>
    <p:sldId id="363" r:id="rId12"/>
    <p:sldId id="364" r:id="rId13"/>
    <p:sldId id="365" r:id="rId14"/>
    <p:sldId id="366" r:id="rId15"/>
    <p:sldId id="368" r:id="rId16"/>
    <p:sldId id="369" r:id="rId17"/>
    <p:sldId id="370" r:id="rId18"/>
    <p:sldId id="367" r:id="rId19"/>
    <p:sldId id="376" r:id="rId20"/>
    <p:sldId id="377" r:id="rId21"/>
    <p:sldId id="378" r:id="rId22"/>
    <p:sldId id="373" r:id="rId23"/>
    <p:sldId id="372" r:id="rId24"/>
    <p:sldId id="37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74"/>
    <p:restoredTop sz="93709"/>
  </p:normalViewPr>
  <p:slideViewPr>
    <p:cSldViewPr snapToGrid="0" snapToObjects="1">
      <p:cViewPr varScale="1">
        <p:scale>
          <a:sx n="62" d="100"/>
          <a:sy n="62" d="100"/>
        </p:scale>
        <p:origin x="-97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4ABE5-CE85-924C-91F7-E697B36D3F77}" type="datetimeFigureOut">
              <a:rPr lang="fr-FR" smtClean="0"/>
              <a:pPr/>
              <a:t>04/11/2019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7A856-D4B8-1043-B23F-1B470E17458C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8593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A856-D4B8-1043-B23F-1B470E17458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860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A856-D4B8-1043-B23F-1B470E17458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171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9D6D-B056-5E44-AB52-4F7298AC3E94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64068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A856-D4B8-1043-B23F-1B470E17458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12466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A856-D4B8-1043-B23F-1B470E17458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0520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A856-D4B8-1043-B23F-1B470E17458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237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A8D320-C402-B245-8A61-5CE3FAFD1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697C9C4-491B-2B44-ADB0-BCAE9C16F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8E1C66B-75F2-1541-93F2-04BA6E92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D62D51B-2791-E044-B745-B81CAC38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84DBE92-80C5-FF4E-949F-F0BA64AE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5555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2BB534-B6D3-9D4E-8572-FBB5299C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72B6913-5091-4C4D-A6DF-1CB7979F0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E66037-CF06-1A49-825A-9975EBA3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7DDD18E-64F3-C847-A592-4013D33E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5CF5240-919F-3441-9C3A-B2043019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0971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E783B61-0B78-4442-8CFF-2617A4AC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3C43E13-DF4B-AA4F-AE5A-D824F51DB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53FCB6-FF9A-AF42-A656-75637BC59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CB536B3-D724-554C-A49D-B4BBE645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22AEEA9-DDD4-584C-8ED6-0A4E4476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3353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71604A-C38C-334D-8EE7-103421B6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C4C69C3-20ED-C547-8E9B-F2CD49366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0D2069-8204-9648-B7DF-E1493960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1B2CC93-D19F-3E40-88BB-CCB6894D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5F4C5E4-8956-6A48-8E77-D6F99D24E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970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69E052-4780-A947-B55B-0D34D868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4D5C8C7-F8B1-C841-BD54-AE6A7FAE3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84A41B1-C4F1-374D-9621-FB7650D7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D2484B7-E3F2-4943-91E3-B61BA221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88E0C22-23CB-EE46-A98E-AC6C9481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65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412143-AE7B-5944-8C1E-C61243E8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B6D661-A1DC-D34B-89F3-2259EE284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D05623F-D7BB-0B46-BFF6-EBB0A5BC0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1BD7856-FD99-4E4C-8D6F-266AAE5B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537DEC5-62EE-054E-9B14-DA8BC5A7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BA7A35F-2A7D-014A-9D64-55068D35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738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F6640B-89C5-5F49-A67A-6CA5F266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71068CB-E90F-244B-81A4-A664310E1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C99B8DE-1C5F-0C4F-A8D5-7FC665220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491F7D8-FD8F-6C49-81BD-AFB1EE18B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4E37EC27-2B9D-B141-8A00-7C97253FF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A7EA3C74-C8CB-BA45-B637-9F01CD37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F1A2DC1A-6DAF-6D48-A415-AB5532BD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A91A9F3-4170-6B4E-8E83-FA9529F7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845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7B2EC4-5CBA-D540-BB66-012A9779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FFFCD22-A385-7A4D-B46E-4E93F8CD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D0A8DC6-9564-D746-B142-55381007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259E809-484A-A74A-B382-085D2059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2955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D527BD3-43A9-7C4C-89C3-BD8647CC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4E2F6341-D458-DB45-9146-F33AEEC5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74DB613-C234-7947-939F-E34B8DE9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5259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B9395-F245-354A-A76C-03E44D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223484D-19D0-9845-A927-05401B315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CF59A12-2874-834C-BC55-77E4C65E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335CA8E-B113-F948-9312-408ECBD3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7B4ACCF-2DF6-9341-ACA8-E6167641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5539F2D-897E-8C45-B493-59D12162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1914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3BC97D-E70C-7F46-84D2-0201B163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F709648-9CB2-424F-B38A-9EFE59FB3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E513A7C-AC7B-7A46-A8CE-A66590FFB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5B8B201-2392-3F41-BE54-AED06FBD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305FFBC-CF35-8543-A217-9C17BFB7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8D3EDE0-1C85-D849-B946-652EB24B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2755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C799255-75F6-4A42-9F7F-0F416D5D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7653BD-2E5C-1C42-BA55-5CB2552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51F3C40-D504-1945-89D0-24D73360A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07C521-401F-F849-967D-519E741B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A8353BC-4946-CD4C-AF07-0B3367D79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6872-1012-A441-B6F6-1C5CD471503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697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www.ugr.es/%7Efmunoz/jpgs/picasso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q.chineseembassy.org/eng/zygx/t1432869.htm" TargetMode="External"/><Relationship Id="rId2" Type="http://schemas.openxmlformats.org/officeDocument/2006/relationships/hyperlink" Target="http://statements.unmeetings.org/media2/21491703/china-e-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607DD96-7456-6D48-9735-98232F1E6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084" y="46456"/>
            <a:ext cx="9551832" cy="6315790"/>
          </a:xfrm>
        </p:spPr>
        <p:txBody>
          <a:bodyPr>
            <a:normAutofit/>
          </a:bodyPr>
          <a:lstStyle/>
          <a:p>
            <a:pPr algn="l"/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7 giugno 2019 </a:t>
            </a:r>
          </a:p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 Valdese – Via Marianna Dionigi, 59 – ROMA</a:t>
            </a:r>
          </a:p>
          <a:p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Colloquio organizzato dalla WILPF-Italia</a:t>
            </a:r>
          </a:p>
          <a:p>
            <a:pPr algn="l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ruolo essenziale </a:t>
            </a:r>
          </a:p>
          <a:p>
            <a:r>
              <a:rPr lang="it-IT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Trattato di Proibizione delle Armi Nucleari (TPAN)”</a:t>
            </a:r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Luigi Mosca</a:t>
            </a:r>
          </a:p>
          <a:p>
            <a:pPr algn="l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Abolition des Armes Nucléaires </a:t>
            </a:r>
          </a:p>
          <a:p>
            <a:pPr algn="l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Maison de Vigilance »</a:t>
            </a:r>
          </a:p>
          <a:p>
            <a:pPr algn="l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ICAN-France</a:t>
            </a:r>
          </a:p>
        </p:txBody>
      </p:sp>
      <p:pic>
        <p:nvPicPr>
          <p:cNvPr id="4" name="Immagine 1" descr="F:\Giovanna\Contacts\Logo ICAN con NobelPace2017.png">
            <a:extLst>
              <a:ext uri="{FF2B5EF4-FFF2-40B4-BE49-F238E27FC236}">
                <a16:creationId xmlns:a16="http://schemas.microsoft.com/office/drawing/2014/main" xmlns="" id="{4A37F5D9-F8F0-9B4C-B38C-0C97C2F7A7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8434" y="5125790"/>
            <a:ext cx="2704564" cy="96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6975554-7DDE-C943-97A5-A7E8A311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12FE956-AEBC-6A44-9838-3B1C2326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7C1CF5A-C1BB-AC4A-AAAB-01276750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7910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338F043-6FA2-DA48-B0D8-473400A1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2435"/>
            <a:ext cx="10515600" cy="5837305"/>
          </a:xfrm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prossima fase ….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 si tratta di passare alla fase di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eliminazione effettiva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tali armi mostruose 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cio’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indispensabile per la sicurezza dell’Umanità e dell’ambiente, ed è anche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condizione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gli Stati attualmente dotati di armi nucleari possano aderire al TPAN. </a:t>
            </a:r>
          </a:p>
          <a:p>
            <a:pPr marL="0" indent="0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arrivarci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dibattito è aperto…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23DC45D-364B-AE4E-882E-4CD79E81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14E1E7C-2F59-1D42-A00F-2847C4E4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CC70A01-8AF3-D244-9857-EBEA470B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89833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971BFEB-D503-F343-99BF-C43A7D13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"/>
            <a:ext cx="10515600" cy="6040438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Ma, prima di entrare in questo dibattito, è importante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analizzare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po’ meglio</a:t>
            </a:r>
          </a:p>
          <a:p>
            <a:pPr marL="0" indent="0"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situazione attuale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 sono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motivazioni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eliminare e abolire le armi nucleari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Qual’è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motivazione alla quale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Stati dotati di armi nucleari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possono sottrarsi ?</a:t>
            </a:r>
          </a:p>
          <a:p>
            <a:pPr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 sono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Stati « dotati »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relativamente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più aperti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un dialogo sulla prospettiva di un disarmo nucleare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C173913-E1C0-5D44-B3B3-870C289D2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622BE22-117E-6F45-996B-8B19941B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3B50C65-790D-C44D-B509-D7DE7655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7872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DBBA43C-EB39-BA41-AE58-F928C476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09BC6B-D1DF-DB46-80C9-550F33E7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CFD15DB-8190-2640-B25A-859BCBE4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12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xmlns="" id="{D32343B9-D37C-9D4E-BBCC-48D92AE12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7820998"/>
              </p:ext>
            </p:extLst>
          </p:nvPr>
        </p:nvGraphicFramePr>
        <p:xfrm>
          <a:off x="982819" y="1532521"/>
          <a:ext cx="9941719" cy="4337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163">
                  <a:extLst>
                    <a:ext uri="{9D8B030D-6E8A-4147-A177-3AD203B41FA5}">
                      <a16:colId xmlns:a16="http://schemas.microsoft.com/office/drawing/2014/main" xmlns="" val="2993242064"/>
                    </a:ext>
                  </a:extLst>
                </a:gridCol>
                <a:gridCol w="3489027">
                  <a:extLst>
                    <a:ext uri="{9D8B030D-6E8A-4147-A177-3AD203B41FA5}">
                      <a16:colId xmlns:a16="http://schemas.microsoft.com/office/drawing/2014/main" xmlns="" val="3815625876"/>
                    </a:ext>
                  </a:extLst>
                </a:gridCol>
                <a:gridCol w="3687529">
                  <a:extLst>
                    <a:ext uri="{9D8B030D-6E8A-4147-A177-3AD203B41FA5}">
                      <a16:colId xmlns:a16="http://schemas.microsoft.com/office/drawing/2014/main" xmlns="" val="1686964069"/>
                    </a:ext>
                  </a:extLst>
                </a:gridCol>
              </a:tblGrid>
              <a:tr h="46029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Motivazioni</a:t>
                      </a:r>
                      <a:endParaRPr lang="fr-F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 </a:t>
                      </a:r>
                      <a:r>
                        <a:rPr lang="fr-F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Fonti</a:t>
                      </a:r>
                      <a:r>
                        <a:rPr lang="fr-F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Azioni</a:t>
                      </a:r>
                      <a:r>
                        <a:rPr lang="fr-F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della</a:t>
                      </a:r>
                      <a:r>
                        <a:rPr lang="fr-F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società</a:t>
                      </a:r>
                      <a:r>
                        <a:rPr lang="fr-F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civile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5800581"/>
                  </a:ext>
                </a:extLst>
              </a:tr>
              <a:tr h="92058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sono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IMMORALI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Consiglio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Ecumenico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delle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Chiese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Papa Francesco,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etc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Messa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fr-FR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ACCUSA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degli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e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COOPERAZIONE 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</a:p>
                    <a:p>
                      <a:pPr algn="ctr"/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‘non-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3731020"/>
                  </a:ext>
                </a:extLst>
              </a:tr>
              <a:tr h="373347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sono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ILLEGALI</a:t>
                      </a:r>
                    </a:p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Trattato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Interdizione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delle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(7/7/2017)</a:t>
                      </a:r>
                    </a:p>
                    <a:p>
                      <a:pPr algn="ctr"/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Nel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Diritto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Internazionale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Messa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fr-FR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ACCUSA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degli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e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COOPERAZIONE 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‘non-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511"/>
                  </a:ext>
                </a:extLst>
              </a:tr>
              <a:tr h="37334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sono</a:t>
                      </a:r>
                    </a:p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estremamente</a:t>
                      </a:r>
                      <a:r>
                        <a:rPr lang="fr-FR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PERICOLOSE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fr-FR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(*)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cio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innanzitutto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fr-FR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 </a:t>
                      </a:r>
                      <a:r>
                        <a:rPr lang="fr-FR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posseggono</a:t>
                      </a:r>
                      <a:endParaRPr lang="fr-FR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« </a:t>
                      </a:r>
                      <a:r>
                        <a:rPr lang="fr-FR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</a:t>
                      </a:r>
                      <a:r>
                        <a:rPr lang="fr-FR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» :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esempio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 L’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orologio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dell’Apocalisse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COOPERAZIONE con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tutti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‘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e ‘non-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per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giungere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all’eliminazione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totale delle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armi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61305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393D800-948F-B74C-BED3-EFD9A142DC97}"/>
              </a:ext>
            </a:extLst>
          </p:cNvPr>
          <p:cNvSpPr txBox="1"/>
          <p:nvPr/>
        </p:nvSpPr>
        <p:spPr>
          <a:xfrm>
            <a:off x="1120462" y="733995"/>
            <a:ext cx="964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motivazioni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eliminare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abolire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armi nucleari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227579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D6F73E-F928-9E45-B4A1-ACEFB1A7C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35" y="606648"/>
            <a:ext cx="10515600" cy="5932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All’inizio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2018,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quindi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iniziative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catastrofiche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dell’amministrazione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Trump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l’« 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Orologio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dell’Apocalisse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regolato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‘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minuti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mezzanotte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come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peggiori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Guerra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fredda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22B2E72-5FC9-F44D-B43E-815E3B3A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D73A0E-8BEE-1E48-A400-3AB582A2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613BCC7-77C1-974D-A1EE-A8372EA8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07FCBE1-DDB6-2741-AC20-90142EA5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26507"/>
            <a:ext cx="10287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15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C95F78-F3EA-884E-80A0-A4876B49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51" y="579549"/>
            <a:ext cx="10515600" cy="545574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  <a:r>
              <a:rPr lang="fr-FR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iniziative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catastrofiche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dell’amminstrazione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Trump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it-IT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gennaio 2018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pubblicazione della «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Posture 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2018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preconizza, tra l'altro, uno sviluppo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negli USA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«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su larga scala,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cio’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tenderebbe inesorabilmente ad abbassare la soglia per un conflitto nucleare</a:t>
            </a:r>
          </a:p>
          <a:p>
            <a:pPr>
              <a:lnSpc>
                <a:spcPct val="110000"/>
              </a:lnSpc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it-IT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maggio 2018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ritiro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degli USA dall’accordo di Vienna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(5+1) Stati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l’Iran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 suo programma nucleare</a:t>
            </a:r>
          </a:p>
          <a:p>
            <a:pPr>
              <a:lnSpc>
                <a:spcPct val="110000"/>
              </a:lnSpc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it-IT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ottobre 2018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febbraio 2019 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ritiro degli USA dal Trattato INF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ntermediate-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uclear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orces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del 1987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Gortbachev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-Reagan) di eliminazione dei missili di portata intermedia (tra 500 Km e 5500 Km)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it-IT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novembre 2018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pubblicazione del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Rapporto della ‘National Defense 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Commission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 degli USA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(commissione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bipartisan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(!) Repubblicani-Democratici) che designa esplicitamente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Russia e la Cina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nemici’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dcgli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USA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raccomanda che gli USA si dotino di mezzi sufficienti per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(!) una eventuale guerra contro questi due nemici.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C2837BA-A555-594B-AA73-0A5D5A0A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6FC3D47-B27A-FA42-92F6-C7E91D9F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F4908EF-4CE1-554F-9CC5-0071B87C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328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AFDD9F6-9A81-5A4C-9E3F-E3864BBD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5003"/>
            <a:ext cx="10515600" cy="575196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Ora, gli Stati dotati di armi nucleari, mentre si mostrano poco sensibili agli argomenti di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IMMORALITA’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tali armi e cercano di combattere o di « aggirare » l’ostacolo dell’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ILLEGALITA’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possono sottrarsi al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RISCHIO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attualmente elevato e in aumento, che una guerra nucleare possa scoppiare in qualche parte del mondo per poi coinvolgere direttamente o indirettamente l’intero pianeta.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di più, nel caso di una guerra nucleare,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paesi «dotati»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costituirebbero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principali bersagli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conflitto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6F2E3B7-9A56-2446-AB05-EA767894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644E613-59A2-C940-907D-A6569460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0E94D44-BA91-A64C-A310-990771E9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15700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B486AD2-F2A7-0445-9E84-AD6BA07E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831"/>
            <a:ext cx="10515600" cy="584211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 sono allora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Stati « dotati »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relativamente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più aperti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un dialogo sulla prospettiva di un disarmo nucleare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i 9 Stati « dotati » vi sono paesi come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Francia e gli USA che hanno fatto di tutto per ostacolare e addirittura sabotare il processo che ha condotto al TPAN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che tuttora lo combattono apertamente, mentre altri di questi Stati si sono mostrati molto più moderati.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questo specialmente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caso della Cina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che, ad esempio,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ha votato contro la tenuta all’ONU della Conferenza per redigere il testo del TPAN nel 2017.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Inoltre l’ambasciatore della Cina, alla recente ‘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PrepCom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a New York per la revisione dell’NPT nel 2020,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linea delle loro tradizioni e della loro cultura</a:t>
            </a:r>
            <a:r>
              <a:rPr lang="it-IT" sz="2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fatto prova di una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relativa apertura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invitandoci anche ad incontrare la loro delegazione a Ginevra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poter discutere ‘con calma’ sulle prospettive di disarmo nucleare.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particolarmente interessante e importante a questo proposito la recente pubblicazione del filosofo Zhao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Tingyang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Tianxia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tout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ciel»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Cerf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 (Edizione originale : China CITIC Press, gennaio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F7B37B7-A480-F946-87BF-F2C71258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0DB59B-EE0C-B448-BFFE-B98656A6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err="1"/>
              <a:t>ruolo</a:t>
            </a:r>
            <a:r>
              <a:rPr lang="fr-FR" dirty="0"/>
              <a:t> </a:t>
            </a:r>
            <a:r>
              <a:rPr lang="fr-FR" dirty="0" err="1"/>
              <a:t>essenziale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267DB0D-043C-084E-A65B-A53CC90C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0116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91CB101-8D97-0245-9265-6C1FFBA0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366"/>
            <a:ext cx="10353541" cy="5847009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proposta che abbiamo in mente è quella di creare, per cominciare,  un ‘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orking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roup’ (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WG9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di diplomatici e soprattutto di esperti dei 9 paesi dotati di armi nucleari,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la missione specifica di elaborare una ‘road </a:t>
            </a:r>
            <a:r>
              <a:rPr lang="it-IT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realistica di un disarmo nucleare mondiale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realizzare prima che sia troppo tardi 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Potrebbe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Cina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lanciare una tale iniziativa 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Naturalmente vanno esplorate anche diverse altre piste 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98C16B1-1770-6244-9304-398C877B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0694A86-EBEC-D145-BF21-41708E37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err="1"/>
              <a:t>ruolo</a:t>
            </a:r>
            <a:r>
              <a:rPr lang="fr-FR" dirty="0"/>
              <a:t> </a:t>
            </a:r>
            <a:r>
              <a:rPr lang="fr-FR" dirty="0" err="1"/>
              <a:t>essenziale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90E3EC5-E6CB-0D4F-ACCD-02184AAF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4820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5E58B5A-3DC8-404D-8832-333C6D222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"/>
            <a:ext cx="10515600" cy="6040438"/>
          </a:xfrm>
        </p:spPr>
        <p:txBody>
          <a:bodyPr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come </a:t>
            </a:r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endParaRPr lang="it-IT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tratta di far prendere coscienza, tanto ai responsabili politici che alle popolazioni, del fatto che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veri nemici di ogni Stato non sono gli altri Stati,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veri nemici sono comuni a tutti gli Stati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essi si chiamano : la miseria nel mondo, la mancanza di istruzione, la degradazione dell’ambiente, le catastrofi naturali, le epidemie, la corruzione, i fanatismi, … E’ dunque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 questi nemici che si tratta di concentrare tutto il potenziale di cui l’Umanità dispone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intelligenza, di iniziative solidali, di creatività, … e non in una corsa folle a ogni sorta di armamenti!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50C28B9-28BA-DB4E-95AF-BA09A2B3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72084DA-DD6B-B648-8B65-E314045C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6966B16-2315-DF4E-A1CB-7A446DCA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1859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B87AFF5-A902-4943-9437-8A773B57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DAEB62F-8490-6240-BB49-F5A7C9AD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9E5543B-0505-6047-A759-6C380EBD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329C6C8-B058-4E4B-A0DA-4558F9592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8408" y="461168"/>
            <a:ext cx="35814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461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45701E1-35C2-EC46-99E4-46E1096D6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" y="389183"/>
            <a:ext cx="11001375" cy="58163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ma, prima di tutto,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che cosa stiamo parlando ?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bombe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ciascuna, in media,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volte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potente di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quella di Hiroshima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distribuite in 9 Paesi</a:t>
            </a:r>
            <a:r>
              <a:rPr lang="it-IT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delle quali  92% sono in possesso della Russia e degli USA</a:t>
            </a:r>
          </a:p>
          <a:p>
            <a:pPr marL="0" indent="0" algn="ctr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queste bombe sono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stato di allerta permanente,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pronte ad essere lanciate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 la maggior parte,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meno di 15 minuti</a:t>
            </a: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ad un orizzonte non lontano, … dei «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</a:t>
            </a:r>
          </a:p>
          <a:p>
            <a:pPr marL="0" indent="0">
              <a:buNone/>
            </a:pPr>
            <a:r>
              <a:rPr lang="it-IT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USA, Russia, Francia, UK, Cina, India, Pakistan, Israele, Corea del Nord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161186-B0F5-A746-BA22-7BB938FD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A248286-14DE-EB40-8FFA-621A6163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CA90D5D-28F9-DA4A-AF9F-CE09DEE5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8151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9CB00EA-AE03-5444-A886-751B9D83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8C53F47-F639-BA4C-924F-AC914EF9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1831D05-ACB0-B345-9FE4-FD6A7021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Image 6" descr="eterotopie-navarra-follia-nucleare.pdf">
            <a:extLst>
              <a:ext uri="{FF2B5EF4-FFF2-40B4-BE49-F238E27FC236}">
                <a16:creationId xmlns:a16="http://schemas.microsoft.com/office/drawing/2014/main" xmlns="" id="{4F86E88D-EC77-2E45-9225-20E781D10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07" y="443390"/>
            <a:ext cx="8093786" cy="59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63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96D12F2-F93A-254D-A1C9-CC5C5794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78F1F68-38B8-A942-BE7A-DB81B506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36E0E21-F588-3A48-AED3-0A1C4179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9454B0-7C47-7245-BC8E-CB0779ABD1D0}"/>
              </a:ext>
            </a:extLst>
          </p:cNvPr>
          <p:cNvSpPr/>
          <p:nvPr/>
        </p:nvSpPr>
        <p:spPr>
          <a:xfrm>
            <a:off x="2633980" y="682234"/>
            <a:ext cx="7040880" cy="39395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000" i="1" kern="50" dirty="0">
                <a:latin typeface="Times New Roman" charset="0"/>
                <a:ea typeface="SimSun" charset="-122"/>
                <a:cs typeface="Mangal" charset="0"/>
              </a:rPr>
              <a:t>Madeleine </a:t>
            </a:r>
            <a:r>
              <a:rPr lang="fr-FR" sz="2000" i="1" kern="50" dirty="0" err="1">
                <a:latin typeface="Times New Roman" charset="0"/>
                <a:ea typeface="SimSun" charset="-122"/>
                <a:cs typeface="Mangal" charset="0"/>
              </a:rPr>
              <a:t>Caspani</a:t>
            </a:r>
            <a:r>
              <a:rPr lang="fr-FR" sz="2000" i="1" kern="50" dirty="0">
                <a:latin typeface="Times New Roman" charset="0"/>
                <a:ea typeface="SimSun" charset="-122"/>
                <a:cs typeface="Mangal" charset="0"/>
              </a:rPr>
              <a:t>-Mosca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>
              <a:spcAft>
                <a:spcPts val="0"/>
              </a:spcAft>
            </a:pPr>
            <a:r>
              <a:rPr lang="fr-FR" sz="1600" kern="50" dirty="0">
                <a:latin typeface="Times New Roman" charset="0"/>
                <a:ea typeface="SimSun" charset="-122"/>
                <a:cs typeface="Mangal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fr-FR" sz="1600" kern="50" dirty="0">
                <a:latin typeface="Times New Roman" charset="0"/>
                <a:ea typeface="SimSun" charset="-122"/>
                <a:cs typeface="Mangal" charset="0"/>
              </a:rPr>
              <a:t> </a:t>
            </a:r>
          </a:p>
          <a:p>
            <a:pPr>
              <a:spcAft>
                <a:spcPts val="0"/>
              </a:spcAft>
              <a:tabLst>
                <a:tab pos="1181100" algn="l"/>
              </a:tabLst>
            </a:pPr>
            <a:r>
              <a:rPr lang="fr-FR" sz="1600" kern="50" dirty="0">
                <a:latin typeface="Times New Roman" charset="0"/>
                <a:ea typeface="SimSun" charset="-122"/>
                <a:cs typeface="Mangal" charset="0"/>
              </a:rPr>
              <a:t>	</a:t>
            </a:r>
            <a:r>
              <a:rPr lang="fr-FR" sz="2400" b="1" i="1" kern="50" dirty="0">
                <a:latin typeface="Bradley Hand ITC" charset="0"/>
                <a:ea typeface="SimSun" charset="-122"/>
                <a:cs typeface="Mangal" charset="0"/>
              </a:rPr>
              <a:t>L'ARME  NUCLEAIRE  INTERROGE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 algn="ctr">
              <a:spcAft>
                <a:spcPts val="0"/>
              </a:spcAft>
            </a:pPr>
            <a:r>
              <a:rPr lang="fr-FR" sz="2400" b="1" i="1" kern="50" dirty="0">
                <a:latin typeface="Bradley Hand ITC" charset="0"/>
                <a:ea typeface="SimSun" charset="-122"/>
                <a:cs typeface="Mangal" charset="0"/>
              </a:rPr>
              <a:t>LE  PSYCHANALYSTE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>
              <a:spcAft>
                <a:spcPts val="0"/>
              </a:spcAft>
            </a:pPr>
            <a:r>
              <a:rPr lang="fr-FR" sz="2400" kern="50" dirty="0">
                <a:latin typeface="Times New Roman" charset="0"/>
                <a:ea typeface="SimSun" charset="-122"/>
                <a:cs typeface="Mangal" charset="0"/>
              </a:rPr>
              <a:t>                        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 algn="ctr">
              <a:spcAft>
                <a:spcPts val="0"/>
              </a:spcAft>
            </a:pPr>
            <a:r>
              <a:rPr lang="fr-FR" i="1" kern="50" dirty="0">
                <a:latin typeface="Times New Roman" charset="0"/>
                <a:ea typeface="SimSun" charset="-122"/>
                <a:cs typeface="Mangal" charset="0"/>
              </a:rPr>
              <a:t>Questions contemporaines sur la destructivité, 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 algn="ctr">
              <a:spcAft>
                <a:spcPts val="0"/>
              </a:spcAft>
            </a:pPr>
            <a:r>
              <a:rPr lang="fr-FR" i="1" kern="50" dirty="0">
                <a:latin typeface="Times New Roman" charset="0"/>
                <a:ea typeface="SimSun" charset="-122"/>
                <a:cs typeface="Mangal" charset="0"/>
              </a:rPr>
              <a:t>   le sujet et le groupe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 algn="ctr">
              <a:spcAft>
                <a:spcPts val="0"/>
              </a:spcAft>
            </a:pPr>
            <a:r>
              <a:rPr lang="fr-FR" i="1" kern="50" dirty="0">
                <a:latin typeface="Times New Roman" charset="0"/>
                <a:ea typeface="SimSun" charset="-122"/>
                <a:cs typeface="Mangal" charset="0"/>
              </a:rPr>
              <a:t>                                     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>
              <a:spcAft>
                <a:spcPts val="0"/>
              </a:spcAft>
            </a:pPr>
            <a:r>
              <a:rPr lang="fr-FR" kern="50" dirty="0">
                <a:latin typeface="Times New Roman" charset="0"/>
                <a:ea typeface="SimSun" charset="-122"/>
                <a:cs typeface="Mangal" charset="0"/>
              </a:rPr>
              <a:t> 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>
              <a:spcAft>
                <a:spcPts val="0"/>
              </a:spcAft>
            </a:pPr>
            <a:r>
              <a:rPr lang="fr-FR" kern="50" dirty="0">
                <a:latin typeface="Times New Roman" charset="0"/>
                <a:ea typeface="SimSun" charset="-122"/>
                <a:cs typeface="Mangal" charset="0"/>
              </a:rPr>
              <a:t> 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pPr>
              <a:spcAft>
                <a:spcPts val="0"/>
              </a:spcAft>
            </a:pPr>
            <a:r>
              <a:rPr lang="fr-FR" kern="50" dirty="0">
                <a:latin typeface="Times New Roman" charset="0"/>
                <a:ea typeface="SimSun" charset="-122"/>
                <a:cs typeface="Mangal" charset="0"/>
              </a:rPr>
              <a:t> </a:t>
            </a:r>
            <a:endParaRPr lang="fr-FR" sz="1600" kern="50" dirty="0">
              <a:latin typeface="Times New Roman" charset="0"/>
              <a:ea typeface="SimSun" charset="-122"/>
              <a:cs typeface="Mangal" charset="0"/>
            </a:endParaRPr>
          </a:p>
          <a:p>
            <a:r>
              <a:rPr lang="fr-FR" kern="50" dirty="0">
                <a:latin typeface="Times New Roman" charset="0"/>
                <a:ea typeface="SimSun" charset="-122"/>
                <a:cs typeface="Mangal" charset="0"/>
              </a:rPr>
              <a:t>		</a:t>
            </a:r>
            <a:r>
              <a:rPr lang="fr-FR" dirty="0"/>
              <a:t> </a:t>
            </a:r>
          </a:p>
        </p:txBody>
      </p:sp>
      <p:pic>
        <p:nvPicPr>
          <p:cNvPr id="8" name="Picture 8" descr="http://www.ugr.es/%7Efmunoz/jpgs/picasso1.jpg">
            <a:extLst>
              <a:ext uri="{FF2B5EF4-FFF2-40B4-BE49-F238E27FC236}">
                <a16:creationId xmlns:a16="http://schemas.microsoft.com/office/drawing/2014/main" xmlns="" id="{E542021B-2173-1E43-83C4-2F7528459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195" y="3429000"/>
            <a:ext cx="3876040" cy="283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1325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449C8B-2A0C-D54B-9C66-B81E6FB3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5788"/>
            <a:ext cx="10515600" cy="5591175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BACK-UP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5B6F94E-15E8-9445-B2D5-A678DF82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1951D7-7B30-3141-B0FC-8A863A41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25AFFB2-7A6D-E744-A202-F3AA484C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15419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0A27FD2-8DB0-CF46-8D27-A363992D8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6"/>
            <a:ext cx="10515600" cy="6040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Statement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H.E. Mr. Fu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 the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Delegation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General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Debate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Session of the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Preparatory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Committee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2020 NPT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(29 April 2019, New York) </a:t>
            </a:r>
            <a:endParaRPr lang="it-IT" sz="2200" dirty="0"/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http://statements.unmeetings.org/media2/21491703/china-e-.pdf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</a:t>
            </a:r>
          </a:p>
          <a:p>
            <a:pPr marL="0" indent="0" algn="ctr">
              <a:buNone/>
            </a:pP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Shared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 for </a:t>
            </a:r>
            <a:r>
              <a:rPr lang="fr-F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Mankind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 by H.E. Xi Jinping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People’s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China</a:t>
            </a:r>
          </a:p>
          <a:p>
            <a:pPr marL="0" indent="0" algn="ctr">
              <a:buNone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United Nations Office at Geneva</a:t>
            </a:r>
          </a:p>
          <a:p>
            <a:pPr marL="0" indent="0" algn="ctr">
              <a:buNone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Geneva, 18 </a:t>
            </a:r>
            <a:r>
              <a:rPr lang="fr-F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http://iq.chineseembassy.org/eng/zygx/t1432869.htm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01511FD-78A9-D24A-A520-809E1789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B1C4DE1-A192-E949-B5CB-08F62B84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785DB22-AA0D-574B-B584-BFB21472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8903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1AA2EF4-9CB8-BD4D-ABDD-C5EA6875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617C11A-6EAA-CD4B-A156-0C074C50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err="1"/>
              <a:t>ruolo</a:t>
            </a:r>
            <a:r>
              <a:rPr lang="fr-FR" dirty="0"/>
              <a:t> </a:t>
            </a:r>
            <a:r>
              <a:rPr lang="fr-FR" dirty="0" err="1"/>
              <a:t>essenziale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521B19E-4B88-1E48-989D-B0D85285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FB876519-3DFA-9646-83FA-55985632C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212" y="923988"/>
            <a:ext cx="9001125" cy="5034661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it-IT" sz="3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    Si tratta di far fronte alle 3 minacce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  </a:t>
            </a:r>
            <a:r>
              <a:rPr lang="it-IT" sz="2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la</a:t>
            </a:r>
            <a:r>
              <a:rPr lang="it-IT" sz="2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minaccia                                                             la minaccia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nucleare                                                                  climatica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  (civile e militare)                                                    e ambientale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it-IT" sz="19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 poi di tutte le altre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armi da guerra</a:t>
            </a:r>
            <a:r>
              <a:rPr lang="it-IT" sz="2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                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la minaccia di una ancor più grande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ingiustizia sociale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it-IT" sz="3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 alle loro interazioni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it-IT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19A4194D-A2F7-A040-8EE9-CF0263BC24B7}"/>
              </a:ext>
            </a:extLst>
          </p:cNvPr>
          <p:cNvCxnSpPr/>
          <p:nvPr/>
        </p:nvCxnSpPr>
        <p:spPr>
          <a:xfrm>
            <a:off x="4619510" y="2326564"/>
            <a:ext cx="2952979" cy="0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6788327B-6014-E445-8CA6-E0FEAD84D655}"/>
              </a:ext>
            </a:extLst>
          </p:cNvPr>
          <p:cNvCxnSpPr/>
          <p:nvPr/>
        </p:nvCxnSpPr>
        <p:spPr>
          <a:xfrm>
            <a:off x="4619510" y="2712184"/>
            <a:ext cx="810698" cy="1430422"/>
          </a:xfrm>
          <a:prstGeom prst="straightConnector1">
            <a:avLst/>
          </a:prstGeom>
          <a:ln w="63500">
            <a:solidFill>
              <a:srgbClr val="C00000"/>
            </a:solidFill>
            <a:headEnd type="triangl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38170D93-EA3A-E843-B115-0FA9C8372BE6}"/>
              </a:ext>
            </a:extLst>
          </p:cNvPr>
          <p:cNvCxnSpPr/>
          <p:nvPr/>
        </p:nvCxnSpPr>
        <p:spPr>
          <a:xfrm flipH="1">
            <a:off x="6955390" y="2598009"/>
            <a:ext cx="878922" cy="154459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3937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2C7A316-ED1F-9844-8A58-89278E1C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2150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Trattato di Proibizione delle Armi Nucleari (TPAN)</a:t>
            </a: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stato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adottato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7 luglio 2017 all’ONU a New York</a:t>
            </a:r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122 voti favorevoli, 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altri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Stati</a:t>
            </a:r>
            <a:r>
              <a:rPr lang="it-IT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lo hanno firmato ulteriormente 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(122 + 5 =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Stati)</a:t>
            </a: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 tutt’oggi :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 l’hanno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ratificato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altri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in corso di ratifica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L’entrata in vigore del TPAN richiede </a:t>
            </a:r>
            <a:r>
              <a:rPr 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ratifica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parte di almeno </a:t>
            </a:r>
            <a:r>
              <a:rPr 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Stati.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tal punto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TPAN farà parte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pieno titolo,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Diritto Internazionale</a:t>
            </a:r>
          </a:p>
          <a:p>
            <a:pPr marL="0" indent="0" algn="ctr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 </a:t>
            </a:r>
          </a:p>
          <a:p>
            <a:pPr marL="0" indent="0">
              <a:buNone/>
            </a:pPr>
            <a:r>
              <a:rPr lang="fr-FR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Repubblica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Centrafricana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 Isole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Comore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la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Libia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Nicaragua e il Tuvalu</a:t>
            </a:r>
          </a:p>
          <a:p>
            <a:pPr marL="0" indent="0" algn="ctr">
              <a:buNone/>
            </a:pPr>
            <a:endParaRPr lang="it-IT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EE11CE4-8A22-B243-97A4-ED7C7128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120BFCE-B3B7-E14F-BCF8-8B9B215C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085F247-8979-0A47-8658-1C65A7B9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2582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6B1759D-7F49-9844-902D-3F4A4CB81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456"/>
            <a:ext cx="10515600" cy="59065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/>
              <a:t>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dirty="0"/>
              <a:t>     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fr-F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fr-FR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cosa</a:t>
            </a:r>
            <a:r>
              <a:rPr lang="fr-F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proibisce</a:t>
            </a:r>
            <a:r>
              <a:rPr lang="fr-F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principalmente</a:t>
            </a:r>
            <a:r>
              <a:rPr lang="fr-F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fr-FR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Trattato</a:t>
            </a:r>
            <a:r>
              <a:rPr lang="fr-F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TPAN 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it-IT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Risposta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proibisce la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produzione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possesso</a:t>
            </a:r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armi nucleari, la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minaccia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usarle e, a maggior ragione,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loro uso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Proibisce inoltre il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trasferimento / la ricezione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tali armamenti verso/da parte di  altri Stati.												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 sono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condizioni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poter aderire (firma + ratifica) al TPAN ?	</a:t>
            </a:r>
            <a:r>
              <a:rPr lang="it-IT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it-IT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Risposta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l’articolo 4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TPAN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richiede agli Stati « dotati »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impegno di disarmo nucleare totale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tempi e modalità approvati dagli Stati già aderenti al TPAN e sotto il controllo della IAEA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nternational </a:t>
            </a:r>
            <a:r>
              <a:rPr lang="it-IT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tomic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nergy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gency) per poter aderire al TPAN.													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F5AAF77-F404-0549-B22A-CF7644A6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1C909D-C154-CF4F-B3E3-29C6CEEE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err="1"/>
              <a:t>ruolo</a:t>
            </a:r>
            <a:r>
              <a:rPr lang="fr-FR" dirty="0"/>
              <a:t> </a:t>
            </a:r>
            <a:r>
              <a:rPr lang="fr-FR" dirty="0" err="1"/>
              <a:t>essenziale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59B2F97-BFA9-744D-98D3-907981DF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8572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1276FC1-8452-BF40-856B-855D8A06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366"/>
            <a:ext cx="10515600" cy="57905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si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arrivati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TPAN ?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creazione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(International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Campaign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Abolish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weapons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Marzo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Norvegia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(Oslo) : « 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conseguenze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umanitarie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Febbraio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Messico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(Nayarit) : « 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conseguenze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umanitarie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Dicembre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(Vienna) : « 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conseguenze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umanitarie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e la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fr-FR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’(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Eric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Schlosser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Pledge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impegno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dell’Austria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Agosto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: ONU Ginevra : l’ « Open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 »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Dicembre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ONU per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elaborare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un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Trattato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Giugno-Luglio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Elaborazione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adozione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TPAN (7/7/2017)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534EF12-C836-E74C-8260-FF833FBF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3D8445B-6166-B243-BBAB-03F56286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BD5D715-CB82-2F4D-9441-975C0201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7482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Il ruolo essenziale del TPAN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4DF-8303-E842-9943-B48A5493A180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717631"/>
            <a:ext cx="9027268" cy="563871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244314" y="3819647"/>
            <a:ext cx="1423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213292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L. Mosca  - 12 Gennaio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4DF-8303-E842-9943-B48A5493A180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240" y="421190"/>
            <a:ext cx="7721600" cy="492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2010" y="5433020"/>
            <a:ext cx="7888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La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presidente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della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Conferenza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ONU a New York,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Elayne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Whyte Gomez,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esulta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subito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dopo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storico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voto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7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luglio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2017 per l’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adozione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Trattato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Internazionale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di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Interdizione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delle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armi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nucleari</a:t>
            </a:r>
            <a:r>
              <a:rPr lang="fr-FR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22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F998CD2-BC9D-1B4E-8234-49037E75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7110"/>
            <a:ext cx="11096625" cy="59837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Quale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quale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sarà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ruolo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TPAN ?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1°) quello di rendere le armi nucleari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definitivamente ILLEGALI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il  Diritto Internazionale, e quindi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anche stigmatizzandole </a:t>
            </a:r>
            <a:r>
              <a:rPr lang="it-IT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come tali per sempre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 questo occorre la ratifica del TPAN da parte di almeno 50 Stati).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2°) una volta eliminate tutte le armi nucleari, il TPAN assumerà anche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ruolo cruciale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rendere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irreversibile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tale eliminazione.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---------------------------------</a:t>
            </a:r>
          </a:p>
          <a:p>
            <a:pPr marL="0" indent="0" algn="just">
              <a:buNone/>
            </a:pPr>
            <a:r>
              <a:rPr lang="it-IT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realtà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 effetto di stigmatizzazione è già largamente presente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514350" indent="-514350" algn="just">
              <a:buAutoNum type="alphaLcParenR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nelle reazioni « rabbiose » di diversi Stati « dotati »</a:t>
            </a:r>
          </a:p>
          <a:p>
            <a:pPr marL="514350" indent="-514350" algn="just">
              <a:buAutoNum type="alphaLcParenR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nell’effetto su diverse banche (≈ 30, tra le quali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Bank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fondi di pensione </a:t>
            </a:r>
          </a:p>
          <a:p>
            <a:pPr marL="0" indent="0" algn="just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(di cui 3 molto importanti) che già hanno deciso di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più finanziare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armamenti nucleari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537889E-85ED-6540-A2DD-B1966584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C23EA4B-CA72-4B43-B77B-E1AA70EB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Il ruolo essenziale del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B3BF1CF-E5E4-5445-A7B5-664BC358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571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DC23785-62B8-0240-BB70-61EF3453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07/06/2019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2C8ED63-C3E1-734E-A6C4-9B3A8CC0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err="1"/>
              <a:t>ruolo</a:t>
            </a:r>
            <a:r>
              <a:rPr lang="fr-FR" dirty="0"/>
              <a:t> </a:t>
            </a:r>
            <a:r>
              <a:rPr lang="fr-FR" dirty="0" err="1"/>
              <a:t>essenziale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TPAN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418B0C-B724-5D45-B1E8-9CD40F6E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6872-1012-A441-B6F6-1C5CD471503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DB6BDECA-3C07-3249-8010-DF1115CF0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242" y="857250"/>
            <a:ext cx="8219515" cy="4457911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i="1" u="sng" dirty="0">
                <a:latin typeface="Times New Roman" charset="0"/>
                <a:ea typeface="Times New Roman" charset="0"/>
                <a:cs typeface="Times New Roman" charset="0"/>
              </a:rPr>
              <a:t>Per </a:t>
            </a:r>
            <a:r>
              <a:rPr lang="en-US" i="1" u="sng" dirty="0" err="1">
                <a:latin typeface="Times New Roman" charset="0"/>
                <a:ea typeface="Times New Roman" charset="0"/>
                <a:cs typeface="Times New Roman" charset="0"/>
              </a:rPr>
              <a:t>riassumere</a:t>
            </a:r>
            <a:r>
              <a:rPr lang="en-US" i="1" u="sng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xmlns="" id="{4A43FFA3-0B8F-6F49-A4A1-C0C18D5C026B}"/>
              </a:ext>
            </a:extLst>
          </p:cNvPr>
          <p:cNvSpPr txBox="1">
            <a:spLocks/>
          </p:cNvSpPr>
          <p:nvPr/>
        </p:nvSpPr>
        <p:spPr>
          <a:xfrm>
            <a:off x="824360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38AA71-F172-D141-AB8A-857706C4831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Rectangle à coins arrondis 6">
            <a:extLst>
              <a:ext uri="{FF2B5EF4-FFF2-40B4-BE49-F238E27FC236}">
                <a16:creationId xmlns:a16="http://schemas.microsoft.com/office/drawing/2014/main" xmlns="" id="{5E88BAB6-615C-E84F-80F6-1F75DB972365}"/>
              </a:ext>
            </a:extLst>
          </p:cNvPr>
          <p:cNvSpPr/>
          <p:nvPr/>
        </p:nvSpPr>
        <p:spPr>
          <a:xfrm>
            <a:off x="4940551" y="4444407"/>
            <a:ext cx="2487706" cy="457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59FD15-3FD2-F14A-ADA6-97925027E3F3}"/>
              </a:ext>
            </a:extLst>
          </p:cNvPr>
          <p:cNvSpPr/>
          <p:nvPr/>
        </p:nvSpPr>
        <p:spPr>
          <a:xfrm>
            <a:off x="5105959" y="2632262"/>
            <a:ext cx="121024" cy="17884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205984-6D58-5549-A321-8CAD2BDD8C54}"/>
              </a:ext>
            </a:extLst>
          </p:cNvPr>
          <p:cNvSpPr/>
          <p:nvPr/>
        </p:nvSpPr>
        <p:spPr>
          <a:xfrm flipH="1">
            <a:off x="7136465" y="2632261"/>
            <a:ext cx="134470" cy="17884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5F0D7482-C309-BD45-ABC6-D92BB791263E}"/>
              </a:ext>
            </a:extLst>
          </p:cNvPr>
          <p:cNvCxnSpPr/>
          <p:nvPr/>
        </p:nvCxnSpPr>
        <p:spPr>
          <a:xfrm>
            <a:off x="6201894" y="2060727"/>
            <a:ext cx="1479177" cy="83371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7F5B2416-3807-B147-85D0-B5631AAD34FA}"/>
              </a:ext>
            </a:extLst>
          </p:cNvPr>
          <p:cNvCxnSpPr/>
          <p:nvPr/>
        </p:nvCxnSpPr>
        <p:spPr>
          <a:xfrm flipV="1">
            <a:off x="4719356" y="2027073"/>
            <a:ext cx="1482538" cy="83371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3FBFF452-34F8-BA47-BCA9-F569DFF0BB7A}"/>
              </a:ext>
            </a:extLst>
          </p:cNvPr>
          <p:cNvCxnSpPr/>
          <p:nvPr/>
        </p:nvCxnSpPr>
        <p:spPr>
          <a:xfrm>
            <a:off x="4315944" y="3922929"/>
            <a:ext cx="521073" cy="76165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14DE5912-1E28-114C-816F-72A990798FC5}"/>
              </a:ext>
            </a:extLst>
          </p:cNvPr>
          <p:cNvCxnSpPr/>
          <p:nvPr/>
        </p:nvCxnSpPr>
        <p:spPr>
          <a:xfrm flipH="1" flipV="1">
            <a:off x="7590303" y="4661050"/>
            <a:ext cx="558053" cy="4706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44A67AF4-69E1-E84F-ADA8-AD4621C81899}"/>
              </a:ext>
            </a:extLst>
          </p:cNvPr>
          <p:cNvCxnSpPr/>
          <p:nvPr/>
        </p:nvCxnSpPr>
        <p:spPr>
          <a:xfrm flipV="1">
            <a:off x="4374246" y="2803641"/>
            <a:ext cx="615731" cy="92774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9596676-F92D-C74E-83A5-31E1BD59F4B1}"/>
              </a:ext>
            </a:extLst>
          </p:cNvPr>
          <p:cNvSpPr txBox="1"/>
          <p:nvPr/>
        </p:nvSpPr>
        <p:spPr>
          <a:xfrm>
            <a:off x="1986242" y="3409812"/>
            <a:ext cx="2402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Trattato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Internazionale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sulla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Proibizione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Armi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Nucleari</a:t>
            </a:r>
            <a:r>
              <a:rPr lang="en-GB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881E70E-D9BF-8C40-BA9C-ACD5D398B5A5}"/>
              </a:ext>
            </a:extLst>
          </p:cNvPr>
          <p:cNvSpPr txBox="1"/>
          <p:nvPr/>
        </p:nvSpPr>
        <p:spPr>
          <a:xfrm>
            <a:off x="8247529" y="4310713"/>
            <a:ext cx="195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La base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legale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: la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proibizione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Armi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Nucleari</a:t>
            </a:r>
            <a:endParaRPr lang="en-US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858E173-C750-1742-BFBA-1D12C873A080}"/>
              </a:ext>
            </a:extLst>
          </p:cNvPr>
          <p:cNvSpPr txBox="1"/>
          <p:nvPr/>
        </p:nvSpPr>
        <p:spPr>
          <a:xfrm>
            <a:off x="8003483" y="3345958"/>
            <a:ext cx="2215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L’eliminazione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armi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nucleari</a:t>
            </a:r>
            <a:endParaRPr lang="en-US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CDB118EE-EC80-2D40-8E63-2F70BEEEC9DF}"/>
              </a:ext>
            </a:extLst>
          </p:cNvPr>
          <p:cNvCxnSpPr/>
          <p:nvPr/>
        </p:nvCxnSpPr>
        <p:spPr>
          <a:xfrm flipH="1">
            <a:off x="7102848" y="2020367"/>
            <a:ext cx="702608" cy="25234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6D36231-DEFC-7B43-B5FC-F5FD9B0FC6C3}"/>
              </a:ext>
            </a:extLst>
          </p:cNvPr>
          <p:cNvSpPr txBox="1"/>
          <p:nvPr/>
        </p:nvSpPr>
        <p:spPr>
          <a:xfrm>
            <a:off x="7743264" y="1486613"/>
            <a:ext cx="227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Irreversibilità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dell’eliminazione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armi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nucleari</a:t>
            </a:r>
            <a:endParaRPr lang="en-US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xmlns="" id="{3C6429D8-0D9D-AC44-840C-8D2454F0F389}"/>
              </a:ext>
            </a:extLst>
          </p:cNvPr>
          <p:cNvCxnSpPr/>
          <p:nvPr/>
        </p:nvCxnSpPr>
        <p:spPr>
          <a:xfrm flipH="1">
            <a:off x="7407927" y="3718516"/>
            <a:ext cx="740430" cy="1286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19311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1224</Words>
  <Application>Microsoft Macintosh PowerPoint</Application>
  <PresentationFormat>Personalizzato</PresentationFormat>
  <Paragraphs>270</Paragraphs>
  <Slides>24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Thème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Luigi Mosca</dc:creator>
  <cp:lastModifiedBy>Utente Windows</cp:lastModifiedBy>
  <cp:revision>113</cp:revision>
  <dcterms:created xsi:type="dcterms:W3CDTF">2019-06-01T17:18:16Z</dcterms:created>
  <dcterms:modified xsi:type="dcterms:W3CDTF">2019-11-04T07:09:38Z</dcterms:modified>
</cp:coreProperties>
</file>